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5" r:id="rId2"/>
    <p:sldId id="286" r:id="rId3"/>
    <p:sldId id="302" r:id="rId4"/>
    <p:sldId id="304" r:id="rId5"/>
    <p:sldId id="287" r:id="rId6"/>
    <p:sldId id="303" r:id="rId7"/>
    <p:sldId id="305" r:id="rId8"/>
    <p:sldId id="306" r:id="rId9"/>
    <p:sldId id="307" r:id="rId10"/>
    <p:sldId id="288" r:id="rId11"/>
    <p:sldId id="290" r:id="rId12"/>
    <p:sldId id="291" r:id="rId13"/>
    <p:sldId id="292" r:id="rId14"/>
    <p:sldId id="293" r:id="rId15"/>
    <p:sldId id="294" r:id="rId16"/>
    <p:sldId id="289" r:id="rId17"/>
    <p:sldId id="296" r:id="rId18"/>
    <p:sldId id="295" r:id="rId19"/>
    <p:sldId id="258" r:id="rId20"/>
    <p:sldId id="264" r:id="rId21"/>
    <p:sldId id="297" r:id="rId22"/>
    <p:sldId id="298" r:id="rId23"/>
    <p:sldId id="299"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364"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1BD45CF-487C-46B9-9CAA-86C780B4437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88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95C31B2-9425-4F01-91D1-619B28445AEF}"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356376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597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01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8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32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814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27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51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1333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C31B2-9425-4F01-91D1-619B28445AEF}"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D45CF-487C-46B9-9CAA-86C780B4437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79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5C31B2-9425-4F01-91D1-619B28445AEF}"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314885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5C31B2-9425-4F01-91D1-619B28445AEF}"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D45CF-487C-46B9-9CAA-86C780B4437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1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5C31B2-9425-4F01-91D1-619B28445AEF}"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D45CF-487C-46B9-9CAA-86C780B443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4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C31B2-9425-4F01-91D1-619B28445AEF}"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69141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95C31B2-9425-4F01-91D1-619B28445AEF}"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45CF-487C-46B9-9CAA-86C780B4437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20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95C31B2-9425-4F01-91D1-619B28445AEF}"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D45CF-487C-46B9-9CAA-86C780B44376}" type="slidenum">
              <a:rPr lang="en-US" smtClean="0"/>
              <a:t>‹#›</a:t>
            </a:fld>
            <a:endParaRPr lang="en-US"/>
          </a:p>
        </p:txBody>
      </p:sp>
    </p:spTree>
    <p:extLst>
      <p:ext uri="{BB962C8B-B14F-4D97-AF65-F5344CB8AC3E}">
        <p14:creationId xmlns:p14="http://schemas.microsoft.com/office/powerpoint/2010/main" val="193142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C31B2-9425-4F01-91D1-619B28445AEF}" type="datetimeFigureOut">
              <a:rPr lang="en-US" smtClean="0"/>
              <a:t>11/1/2025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BD45CF-487C-46B9-9CAA-86C780B44376}" type="slidenum">
              <a:rPr lang="en-US" smtClean="0"/>
              <a:t>‹#›</a:t>
            </a:fld>
            <a:endParaRPr lang="en-US"/>
          </a:p>
        </p:txBody>
      </p:sp>
    </p:spTree>
    <p:extLst>
      <p:ext uri="{BB962C8B-B14F-4D97-AF65-F5344CB8AC3E}">
        <p14:creationId xmlns:p14="http://schemas.microsoft.com/office/powerpoint/2010/main" val="190829247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efda.ir/news/422377/"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efda.ir/news/421437" TargetMode="Externa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hyperlink" Target="http://www.mefda.ir/news/419433/"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efda.ir/news/41943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0255" y="1133255"/>
            <a:ext cx="4856406" cy="1679218"/>
          </a:xfrm>
          <a:prstGeom prst="rect">
            <a:avLst/>
          </a:prstGeom>
          <a:noFill/>
        </p:spPr>
        <p:txBody>
          <a:bodyPr wrap="square" rtlCol="0">
            <a:spAutoFit/>
          </a:bodyPr>
          <a:lstStyle/>
          <a:p>
            <a:pPr algn="ctr"/>
            <a:r>
              <a:rPr lang="fa-IR" sz="2000" b="1" dirty="0" smtClean="0"/>
              <a:t>گزارش عملکرد </a:t>
            </a:r>
          </a:p>
          <a:p>
            <a:pPr algn="ctr"/>
            <a:r>
              <a:rPr lang="fa-IR" sz="2000" b="1" dirty="0" smtClean="0"/>
              <a:t>هفته ملی جمعیت</a:t>
            </a:r>
          </a:p>
          <a:p>
            <a:pPr algn="ctr"/>
            <a:endParaRPr lang="fa-IR" sz="2000" b="1" dirty="0"/>
          </a:p>
          <a:p>
            <a:pPr algn="ctr"/>
            <a:r>
              <a:rPr lang="fa-IR" sz="2000" b="1" dirty="0" smtClean="0"/>
              <a:t>کمیته فرهنگی قرارگاه جوانی جمعیت</a:t>
            </a:r>
          </a:p>
          <a:p>
            <a:pPr algn="ctr"/>
            <a:r>
              <a:rPr lang="fa-IR" sz="2000" b="1" dirty="0" smtClean="0"/>
              <a:t>دانشگاه علوم پزشکی هرمزگان</a:t>
            </a:r>
            <a:endParaRPr lang="en-US" sz="2000" b="1" dirty="0"/>
          </a:p>
        </p:txBody>
      </p:sp>
      <p:sp>
        <p:nvSpPr>
          <p:cNvPr id="8" name="Rectangle 7"/>
          <p:cNvSpPr/>
          <p:nvPr/>
        </p:nvSpPr>
        <p:spPr>
          <a:xfrm>
            <a:off x="1938463" y="3722519"/>
            <a:ext cx="4283401" cy="400110"/>
          </a:xfrm>
          <a:prstGeom prst="rect">
            <a:avLst/>
          </a:prstGeom>
        </p:spPr>
        <p:txBody>
          <a:bodyPr wrap="square">
            <a:spAutoFit/>
          </a:bodyPr>
          <a:lstStyle/>
          <a:p>
            <a:pPr algn="r" rtl="1"/>
            <a:r>
              <a:rPr lang="fa-IR" sz="2000" b="1" dirty="0"/>
              <a:t>هفته ملی جمعیت؛ 24 تا 30 اردیبهشت ماه 1404</a:t>
            </a:r>
            <a:endParaRPr lang="en-US" sz="2000" b="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458" y="657239"/>
            <a:ext cx="4543269" cy="5522062"/>
          </a:xfrm>
          <a:prstGeom prst="rect">
            <a:avLst/>
          </a:prstGeom>
        </p:spPr>
      </p:pic>
    </p:spTree>
    <p:extLst>
      <p:ext uri="{BB962C8B-B14F-4D97-AF65-F5344CB8AC3E}">
        <p14:creationId xmlns:p14="http://schemas.microsoft.com/office/powerpoint/2010/main" val="192117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3667" y="1012756"/>
            <a:ext cx="6544492" cy="646331"/>
          </a:xfrm>
          <a:prstGeom prst="rect">
            <a:avLst/>
          </a:prstGeom>
          <a:noFill/>
        </p:spPr>
        <p:txBody>
          <a:bodyPr wrap="square" rtlCol="0">
            <a:spAutoFit/>
          </a:bodyPr>
          <a:lstStyle/>
          <a:p>
            <a:pPr algn="r" rtl="1"/>
            <a:r>
              <a:rPr lang="fa-IR" b="1" dirty="0" smtClean="0"/>
              <a:t>تولید محتوا در فضای مجازی</a:t>
            </a:r>
          </a:p>
          <a:p>
            <a:pPr algn="r" rtl="1"/>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03" y="770709"/>
            <a:ext cx="4795242" cy="5455280"/>
          </a:xfrm>
          <a:prstGeom prst="rect">
            <a:avLst/>
          </a:prstGeom>
        </p:spPr>
      </p:pic>
      <p:sp>
        <p:nvSpPr>
          <p:cNvPr id="4" name="Rectangle 3"/>
          <p:cNvSpPr/>
          <p:nvPr/>
        </p:nvSpPr>
        <p:spPr>
          <a:xfrm>
            <a:off x="5642845" y="2251853"/>
            <a:ext cx="5921626" cy="923330"/>
          </a:xfrm>
          <a:prstGeom prst="rect">
            <a:avLst/>
          </a:prstGeom>
        </p:spPr>
        <p:txBody>
          <a:bodyPr wrap="square">
            <a:spAutoFit/>
          </a:bodyPr>
          <a:lstStyle/>
          <a:p>
            <a:pPr algn="r" rtl="1"/>
            <a:r>
              <a:rPr lang="fa-IR" dirty="0" smtClean="0">
                <a:cs typeface="B Nazanin" panose="00000400000000000000" pitchFamily="2" charset="-78"/>
              </a:rPr>
              <a:t>رهبر </a:t>
            </a:r>
            <a:r>
              <a:rPr lang="fa-IR" dirty="0">
                <a:cs typeface="B Nazanin" panose="00000400000000000000" pitchFamily="2" charset="-78"/>
              </a:rPr>
              <a:t>معظم انقلاب اسلامی: ازدواج بهنگام و بدون تاخیر یکی از کارهای لازم و واجب است؛ فرزندآوری و تکثیر نسل، یکی از وظایف مهم و اساسی است که بایستی انجام بگیرد که هر دوی این ها جزو نیازهای حیاتی امروز کشور و فردای کشور است.</a:t>
            </a:r>
            <a:endParaRPr lang="en-US" dirty="0">
              <a:cs typeface="B Nazanin" panose="00000400000000000000" pitchFamily="2" charset="-78"/>
            </a:endParaRPr>
          </a:p>
        </p:txBody>
      </p:sp>
      <p:sp>
        <p:nvSpPr>
          <p:cNvPr id="5" name="Rectangle 4"/>
          <p:cNvSpPr/>
          <p:nvPr/>
        </p:nvSpPr>
        <p:spPr>
          <a:xfrm>
            <a:off x="7644711" y="5856657"/>
            <a:ext cx="2523448" cy="369332"/>
          </a:xfrm>
          <a:prstGeom prst="rect">
            <a:avLst/>
          </a:prstGeom>
        </p:spPr>
        <p:txBody>
          <a:bodyPr wrap="none">
            <a:spAutoFit/>
          </a:bodyPr>
          <a:lstStyle/>
          <a:p>
            <a:pPr algn="r" rtl="1"/>
            <a:r>
              <a:rPr lang="fa-IR" dirty="0"/>
              <a:t>پوستر هرمزگان جوان-شماره ۱</a:t>
            </a:r>
            <a:endParaRPr lang="en-US" dirty="0"/>
          </a:p>
        </p:txBody>
      </p:sp>
    </p:spTree>
    <p:extLst>
      <p:ext uri="{BB962C8B-B14F-4D97-AF65-F5344CB8AC3E}">
        <p14:creationId xmlns:p14="http://schemas.microsoft.com/office/powerpoint/2010/main" val="150439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0" y="743814"/>
            <a:ext cx="4814047" cy="2308324"/>
          </a:xfrm>
          <a:prstGeom prst="rect">
            <a:avLst/>
          </a:prstGeom>
          <a:noFill/>
        </p:spPr>
        <p:txBody>
          <a:bodyPr wrap="square" rtlCol="0">
            <a:spAutoFit/>
          </a:bodyPr>
          <a:lstStyle/>
          <a:p>
            <a:pPr algn="r" rtl="1"/>
            <a:r>
              <a:rPr lang="fa-IR" b="1" dirty="0" smtClean="0"/>
              <a:t>                    تولید محتوا درفضای مجازی</a:t>
            </a:r>
          </a:p>
          <a:p>
            <a:pPr algn="r" rtl="1"/>
            <a:endParaRPr lang="fa-IR" b="1" dirty="0"/>
          </a:p>
          <a:p>
            <a:pPr algn="r" rtl="1"/>
            <a:endParaRPr lang="fa-IR" b="1" dirty="0" smtClean="0"/>
          </a:p>
          <a:p>
            <a:pPr algn="r" rtl="1"/>
            <a:endParaRPr lang="fa-IR" b="1" dirty="0"/>
          </a:p>
          <a:p>
            <a:pPr algn="r" rtl="1"/>
            <a:endParaRPr lang="fa-IR" b="1" dirty="0" smtClean="0"/>
          </a:p>
          <a:p>
            <a:pPr algn="r" rtl="1"/>
            <a:r>
              <a:rPr lang="fa-IR" dirty="0">
                <a:cs typeface="B Nazanin" panose="00000400000000000000" pitchFamily="2" charset="-78"/>
              </a:rPr>
              <a:t>رهبر معظم انقلاب اسلامی: بنای ازدواج، بر سازش دختر و پسر است؛ باید باهم بسازند. این با "باهم بسازند" معنای خیلی عمیقی دارد.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603" y="743814"/>
            <a:ext cx="4795242" cy="5455280"/>
          </a:xfrm>
          <a:prstGeom prst="rect">
            <a:avLst/>
          </a:prstGeom>
        </p:spPr>
      </p:pic>
      <p:sp>
        <p:nvSpPr>
          <p:cNvPr id="4" name="TextBox 3"/>
          <p:cNvSpPr txBox="1"/>
          <p:nvPr/>
        </p:nvSpPr>
        <p:spPr>
          <a:xfrm>
            <a:off x="2904565" y="5829762"/>
            <a:ext cx="2649069" cy="369332"/>
          </a:xfrm>
          <a:prstGeom prst="rect">
            <a:avLst/>
          </a:prstGeom>
          <a:noFill/>
        </p:spPr>
        <p:txBody>
          <a:bodyPr wrap="square" rtlCol="0">
            <a:spAutoFit/>
          </a:bodyPr>
          <a:lstStyle/>
          <a:p>
            <a:pPr algn="r" rtl="1"/>
            <a:r>
              <a:rPr lang="fa-IR"/>
              <a:t>پوستر هرمزگان جوان-شماره ۲</a:t>
            </a:r>
            <a:endParaRPr lang="en-US" dirty="0"/>
          </a:p>
        </p:txBody>
      </p:sp>
    </p:spTree>
    <p:extLst>
      <p:ext uri="{BB962C8B-B14F-4D97-AF65-F5344CB8AC3E}">
        <p14:creationId xmlns:p14="http://schemas.microsoft.com/office/powerpoint/2010/main" val="250244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6377" y="1099576"/>
            <a:ext cx="3683726" cy="3139321"/>
          </a:xfrm>
          <a:prstGeom prst="rect">
            <a:avLst/>
          </a:prstGeom>
          <a:noFill/>
        </p:spPr>
        <p:txBody>
          <a:bodyPr wrap="square" rtlCol="0">
            <a:spAutoFit/>
          </a:bodyPr>
          <a:lstStyle/>
          <a:p>
            <a:pPr algn="r" rtl="1"/>
            <a:r>
              <a:rPr lang="fa-IR" b="1" dirty="0" smtClean="0"/>
              <a:t>             تولید محتوا در فضای مجازی</a:t>
            </a:r>
          </a:p>
          <a:p>
            <a:pPr algn="r" rtl="1"/>
            <a:endParaRPr lang="fa-IR" b="1" dirty="0"/>
          </a:p>
          <a:p>
            <a:pPr algn="r" rtl="1"/>
            <a:endParaRPr lang="fa-IR" dirty="0" smtClean="0"/>
          </a:p>
          <a:p>
            <a:pPr algn="r" rtl="1"/>
            <a:r>
              <a:rPr lang="fa-IR" dirty="0">
                <a:cs typeface="B Nazanin" panose="00000400000000000000" pitchFamily="2" charset="-78"/>
              </a:rPr>
              <a:t>رهبر معظم انقلاب اسلامی: مهریه هر چه کمتر باشد، به طبیعت ازدواج نزدیکتر است، چون طبیعت ازدواج معامله که نیست، خرید و فروش که نیست، اجاره دادن که نیست، زندگی دو انسان است. این ارتباطی به مسائل مالی ندارد. ولی شارع مقدس یک مهریه ای را معین کرده که باید یک چیزی باشد. اما نباید سنگین باشد. بایستی عادی باشد جوری باشد که همه بتوانند انجام دهند.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05" y="679268"/>
            <a:ext cx="4795242" cy="5421086"/>
          </a:xfrm>
          <a:prstGeom prst="rect">
            <a:avLst/>
          </a:prstGeom>
        </p:spPr>
      </p:pic>
      <p:sp>
        <p:nvSpPr>
          <p:cNvPr id="4" name="Rectangle 3"/>
          <p:cNvSpPr/>
          <p:nvPr/>
        </p:nvSpPr>
        <p:spPr>
          <a:xfrm>
            <a:off x="7695042" y="5915688"/>
            <a:ext cx="2523448" cy="369332"/>
          </a:xfrm>
          <a:prstGeom prst="rect">
            <a:avLst/>
          </a:prstGeom>
        </p:spPr>
        <p:txBody>
          <a:bodyPr wrap="none">
            <a:spAutoFit/>
          </a:bodyPr>
          <a:lstStyle/>
          <a:p>
            <a:r>
              <a:rPr lang="fa-IR" dirty="0"/>
              <a:t>پوستر هرمزگان جوان-شماره ۳</a:t>
            </a:r>
            <a:endParaRPr lang="en-US" dirty="0"/>
          </a:p>
        </p:txBody>
      </p:sp>
    </p:spTree>
    <p:extLst>
      <p:ext uri="{BB962C8B-B14F-4D97-AF65-F5344CB8AC3E}">
        <p14:creationId xmlns:p14="http://schemas.microsoft.com/office/powerpoint/2010/main" val="26256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172" y="992778"/>
            <a:ext cx="3905794" cy="3416320"/>
          </a:xfrm>
          <a:prstGeom prst="rect">
            <a:avLst/>
          </a:prstGeom>
          <a:noFill/>
        </p:spPr>
        <p:txBody>
          <a:bodyPr wrap="square" rtlCol="0">
            <a:spAutoFit/>
          </a:bodyPr>
          <a:lstStyle/>
          <a:p>
            <a:pPr algn="r" rtl="1"/>
            <a:r>
              <a:rPr lang="fa-IR" dirty="0" smtClean="0"/>
              <a:t>             </a:t>
            </a:r>
            <a:r>
              <a:rPr lang="fa-IR" b="1" dirty="0" smtClean="0"/>
              <a:t>تولید محتوا در فضای مجازی</a:t>
            </a:r>
          </a:p>
          <a:p>
            <a:pPr algn="r" rtl="1"/>
            <a:endParaRPr lang="fa-IR" dirty="0"/>
          </a:p>
          <a:p>
            <a:pPr algn="r" rtl="1"/>
            <a:endParaRPr lang="fa-IR" dirty="0" smtClean="0"/>
          </a:p>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smtClean="0">
                <a:cs typeface="B Nazanin" panose="00000400000000000000" pitchFamily="2" charset="-78"/>
              </a:rPr>
              <a:t>رهبر </a:t>
            </a:r>
            <a:r>
              <a:rPr lang="fa-IR" dirty="0">
                <a:cs typeface="B Nazanin" panose="00000400000000000000" pitchFamily="2" charset="-78"/>
              </a:rPr>
              <a:t>معظم انقلاب اسلامی: این پیوندی که با این عقد به وجود می آید، یک پیوند الهی است. درست است که طبیعی ترین ارتباطات بشری است؛ اما همین ارتباط طبیعی و غریزی را خدای متعال مورد توجه خاص قرار داده و آن را مبارک کرده و برای آن اهمیت قائل شده و آثار طبیعی فراوانی برایش به وجود آورده است، که این موضوع خیلی مهمی است</a:t>
            </a:r>
            <a:r>
              <a:rPr lang="fa-IR" dirty="0" smtClean="0">
                <a:cs typeface="B Nazanin" panose="00000400000000000000" pitchFamily="2" charset="-78"/>
              </a:rPr>
              <a:t>.</a:t>
            </a:r>
            <a:endParaRPr lang="fa-IR"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893" y="679267"/>
            <a:ext cx="4795242" cy="5473339"/>
          </a:xfrm>
          <a:prstGeom prst="rect">
            <a:avLst/>
          </a:prstGeom>
        </p:spPr>
      </p:pic>
      <p:sp>
        <p:nvSpPr>
          <p:cNvPr id="4" name="Rectangle 3"/>
          <p:cNvSpPr/>
          <p:nvPr/>
        </p:nvSpPr>
        <p:spPr>
          <a:xfrm>
            <a:off x="1970758" y="5783274"/>
            <a:ext cx="2523448" cy="369332"/>
          </a:xfrm>
          <a:prstGeom prst="rect">
            <a:avLst/>
          </a:prstGeom>
        </p:spPr>
        <p:txBody>
          <a:bodyPr wrap="none">
            <a:spAutoFit/>
          </a:bodyPr>
          <a:lstStyle/>
          <a:p>
            <a:pPr algn="r" rtl="1"/>
            <a:r>
              <a:rPr lang="fa-IR" dirty="0"/>
              <a:t>پوستر هرمزگان جوان-شماره ۴</a:t>
            </a:r>
            <a:endParaRPr lang="en-US" dirty="0"/>
          </a:p>
        </p:txBody>
      </p:sp>
    </p:spTree>
    <p:extLst>
      <p:ext uri="{BB962C8B-B14F-4D97-AF65-F5344CB8AC3E}">
        <p14:creationId xmlns:p14="http://schemas.microsoft.com/office/powerpoint/2010/main" val="15296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7473" y="770709"/>
            <a:ext cx="5551717" cy="3139321"/>
          </a:xfrm>
          <a:prstGeom prst="rect">
            <a:avLst/>
          </a:prstGeom>
          <a:noFill/>
        </p:spPr>
        <p:txBody>
          <a:bodyPr wrap="square" rtlCol="0">
            <a:spAutoFit/>
          </a:bodyPr>
          <a:lstStyle/>
          <a:p>
            <a:pPr algn="r" rtl="1"/>
            <a:r>
              <a:rPr lang="fa-IR" b="1" dirty="0" smtClean="0"/>
              <a:t>                               </a:t>
            </a:r>
          </a:p>
          <a:p>
            <a:pPr algn="r" rtl="1"/>
            <a:r>
              <a:rPr lang="fa-IR" b="1" dirty="0"/>
              <a:t> </a:t>
            </a:r>
            <a:r>
              <a:rPr lang="fa-IR" b="1" dirty="0" smtClean="0"/>
              <a:t>                        تولید محتوا در فضای مجازی</a:t>
            </a:r>
          </a:p>
          <a:p>
            <a:pPr algn="r" rtl="1"/>
            <a:endParaRPr lang="fa-IR" b="1" dirty="0"/>
          </a:p>
          <a:p>
            <a:pPr algn="r" rtl="1"/>
            <a:endParaRPr lang="fa-IR" b="1" dirty="0" smtClean="0"/>
          </a:p>
          <a:p>
            <a:pPr algn="r" rtl="1"/>
            <a:endParaRPr lang="fa-IR" b="1" dirty="0" smtClean="0"/>
          </a:p>
          <a:p>
            <a:pPr algn="r" rtl="1"/>
            <a:r>
              <a:rPr lang="fa-IR" dirty="0">
                <a:cs typeface="B Nazanin" panose="00000400000000000000" pitchFamily="2" charset="-78"/>
              </a:rPr>
              <a:t>رهبر معظم انقلاب اسلامی: اگر در جامعه ای خانواده مستحکم شد و زن و شوهر حقوق یکدیگر را رعایت کردند و با هم اخلاق خوش داشته و سازگاری نمودند و با همکاری هم مشکلات را برطرف نموده و فرزندان را تربیت کردند، به صلاح خواهد رسید و نجات پیدا خواهد کرد. اگر خانواده ای نبود، بزرگترین مصلحین هم بیایند نمی توانند جامعه را اصلاح کنند. </a:t>
            </a:r>
            <a:endParaRPr lang="fa-IR" b="1" dirty="0" smtClean="0">
              <a:cs typeface="B Nazanin" panose="00000400000000000000" pitchFamily="2" charset="-78"/>
            </a:endParaRPr>
          </a:p>
          <a:p>
            <a:pPr algn="r" rtl="1"/>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02" y="770709"/>
            <a:ext cx="4795242" cy="5421085"/>
          </a:xfrm>
          <a:prstGeom prst="rect">
            <a:avLst/>
          </a:prstGeom>
        </p:spPr>
      </p:pic>
      <p:sp>
        <p:nvSpPr>
          <p:cNvPr id="4" name="Rectangle 3"/>
          <p:cNvSpPr/>
          <p:nvPr/>
        </p:nvSpPr>
        <p:spPr>
          <a:xfrm>
            <a:off x="7431607" y="5822462"/>
            <a:ext cx="2523448" cy="369332"/>
          </a:xfrm>
          <a:prstGeom prst="rect">
            <a:avLst/>
          </a:prstGeom>
        </p:spPr>
        <p:txBody>
          <a:bodyPr wrap="none">
            <a:spAutoFit/>
          </a:bodyPr>
          <a:lstStyle/>
          <a:p>
            <a:pPr algn="r" rtl="1"/>
            <a:r>
              <a:rPr lang="fa-IR" dirty="0"/>
              <a:t>پوستر هرمزگان جوان-شماره ۵</a:t>
            </a:r>
            <a:endParaRPr lang="en-US" dirty="0"/>
          </a:p>
        </p:txBody>
      </p:sp>
    </p:spTree>
    <p:extLst>
      <p:ext uri="{BB962C8B-B14F-4D97-AF65-F5344CB8AC3E}">
        <p14:creationId xmlns:p14="http://schemas.microsoft.com/office/powerpoint/2010/main" val="306799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8" y="890964"/>
            <a:ext cx="4679576" cy="2585323"/>
          </a:xfrm>
          <a:prstGeom prst="rect">
            <a:avLst/>
          </a:prstGeom>
          <a:noFill/>
        </p:spPr>
        <p:txBody>
          <a:bodyPr wrap="square" rtlCol="0">
            <a:spAutoFit/>
          </a:bodyPr>
          <a:lstStyle/>
          <a:p>
            <a:pPr algn="r" rtl="1"/>
            <a:r>
              <a:rPr lang="fa-IR" b="1" dirty="0" smtClean="0"/>
              <a:t>                      تولید محتوا در فضای مجازی</a:t>
            </a:r>
          </a:p>
          <a:p>
            <a:pPr algn="r" rtl="1"/>
            <a:endParaRPr lang="fa-IR" b="1" dirty="0"/>
          </a:p>
          <a:p>
            <a:pPr algn="r" rtl="1"/>
            <a:endParaRPr lang="fa-IR" dirty="0" smtClean="0"/>
          </a:p>
          <a:p>
            <a:pPr algn="r" rtl="1"/>
            <a:endParaRPr lang="fa-IR" dirty="0"/>
          </a:p>
          <a:p>
            <a:pPr algn="r" rtl="1"/>
            <a:endParaRPr lang="fa-IR" dirty="0" smtClean="0"/>
          </a:p>
          <a:p>
            <a:pPr algn="r" rtl="1"/>
            <a:r>
              <a:rPr lang="fa-IR" dirty="0" smtClean="0"/>
              <a:t>رهبر </a:t>
            </a:r>
            <a:r>
              <a:rPr lang="fa-IR" dirty="0"/>
              <a:t>معظم انقلاب اسلامی: اگر چنانچه موالید در ایران به قدر لازم و کافی تولید نشود، چند صباح دیگر، نسل جوان در کشور کمیاب خواهد شد.</a:t>
            </a:r>
            <a:endParaRPr lang="fa-IR" b="1" dirty="0" smtClean="0"/>
          </a:p>
          <a:p>
            <a:pPr algn="r" rtl="1"/>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001" y="726141"/>
            <a:ext cx="4795242" cy="5365378"/>
          </a:xfrm>
          <a:prstGeom prst="rect">
            <a:avLst/>
          </a:prstGeom>
        </p:spPr>
      </p:pic>
      <p:sp>
        <p:nvSpPr>
          <p:cNvPr id="4" name="Rectangle 3"/>
          <p:cNvSpPr/>
          <p:nvPr/>
        </p:nvSpPr>
        <p:spPr>
          <a:xfrm>
            <a:off x="2597582" y="5722187"/>
            <a:ext cx="2523448" cy="369332"/>
          </a:xfrm>
          <a:prstGeom prst="rect">
            <a:avLst/>
          </a:prstGeom>
        </p:spPr>
        <p:txBody>
          <a:bodyPr wrap="none">
            <a:spAutoFit/>
          </a:bodyPr>
          <a:lstStyle/>
          <a:p>
            <a:pPr algn="r" rtl="1"/>
            <a:r>
              <a:rPr lang="fa-IR" dirty="0"/>
              <a:t>پوستر هرمزگان جوان-شماره ۶</a:t>
            </a:r>
            <a:endParaRPr lang="en-US" dirty="0"/>
          </a:p>
        </p:txBody>
      </p:sp>
    </p:spTree>
    <p:extLst>
      <p:ext uri="{BB962C8B-B14F-4D97-AF65-F5344CB8AC3E}">
        <p14:creationId xmlns:p14="http://schemas.microsoft.com/office/powerpoint/2010/main" val="40123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2" y="1092817"/>
            <a:ext cx="3958045" cy="923330"/>
          </a:xfrm>
          <a:prstGeom prst="rect">
            <a:avLst/>
          </a:prstGeom>
          <a:noFill/>
        </p:spPr>
        <p:txBody>
          <a:bodyPr wrap="square" rtlCol="0">
            <a:spAutoFit/>
          </a:bodyPr>
          <a:lstStyle/>
          <a:p>
            <a:pPr algn="r" rtl="1"/>
            <a:r>
              <a:rPr lang="fa-IR" dirty="0" smtClean="0"/>
              <a:t>انتشار پوسترهای جوانی جمعیت در فضای مجازی</a:t>
            </a:r>
          </a:p>
          <a:p>
            <a:pPr algn="r" rtl="1"/>
            <a:endParaRPr lang="fa-IR" dirty="0"/>
          </a:p>
          <a:p>
            <a:pPr algn="r" rtl="1"/>
            <a:r>
              <a:rPr lang="fa-IR" dirty="0" smtClean="0"/>
              <a:t>کانال های فردا انجمن اسلامی دانشجویی وغیره</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188" y="2174965"/>
            <a:ext cx="2286000" cy="27170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8" y="1554482"/>
            <a:ext cx="2129246" cy="28215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6434" y="640080"/>
            <a:ext cx="2312126" cy="30697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492" y="3108958"/>
            <a:ext cx="2638696" cy="2743202"/>
          </a:xfrm>
          <a:prstGeom prst="rect">
            <a:avLst/>
          </a:prstGeom>
        </p:spPr>
      </p:pic>
    </p:spTree>
    <p:extLst>
      <p:ext uri="{BB962C8B-B14F-4D97-AF65-F5344CB8AC3E}">
        <p14:creationId xmlns:p14="http://schemas.microsoft.com/office/powerpoint/2010/main" val="385153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7498" y="2498131"/>
            <a:ext cx="7485017" cy="646331"/>
          </a:xfrm>
          <a:prstGeom prst="rect">
            <a:avLst/>
          </a:prstGeom>
          <a:noFill/>
        </p:spPr>
        <p:txBody>
          <a:bodyPr wrap="square" rtlCol="0">
            <a:spAutoFit/>
          </a:bodyPr>
          <a:lstStyle/>
          <a:p>
            <a:r>
              <a:rPr lang="fa-IR" b="1" dirty="0" smtClean="0"/>
              <a:t>تولید محتوا توسط انجمن اسلامی دانشجویی</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946" y="645459"/>
            <a:ext cx="3634230" cy="5567082"/>
          </a:xfrm>
          <a:prstGeom prst="rect">
            <a:avLst/>
          </a:prstGeom>
        </p:spPr>
      </p:pic>
    </p:spTree>
    <p:extLst>
      <p:ext uri="{BB962C8B-B14F-4D97-AF65-F5344CB8AC3E}">
        <p14:creationId xmlns:p14="http://schemas.microsoft.com/office/powerpoint/2010/main" val="353283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914" y="914399"/>
            <a:ext cx="6139543" cy="378823"/>
          </a:xfrm>
          <a:prstGeom prst="rect">
            <a:avLst/>
          </a:prstGeom>
          <a:noFill/>
        </p:spPr>
        <p:txBody>
          <a:bodyPr wrap="square" rtlCol="0">
            <a:spAutoFit/>
          </a:bodyPr>
          <a:lstStyle/>
          <a:p>
            <a:pPr algn="r" rtl="1"/>
            <a:r>
              <a:rPr lang="fa-IR" b="1" dirty="0" smtClean="0"/>
              <a:t>انتشار منشور کرامت مادری در فضای مجازی جهت آشنایی کارکنان ودانشجویان</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470" y="679267"/>
            <a:ext cx="3166467" cy="5564779"/>
          </a:xfrm>
          <a:prstGeom prst="rect">
            <a:avLst/>
          </a:prstGeom>
        </p:spPr>
      </p:pic>
      <p:sp>
        <p:nvSpPr>
          <p:cNvPr id="5" name="Rectangle 4"/>
          <p:cNvSpPr/>
          <p:nvPr/>
        </p:nvSpPr>
        <p:spPr>
          <a:xfrm>
            <a:off x="1480457" y="2233747"/>
            <a:ext cx="6096000" cy="3416320"/>
          </a:xfrm>
          <a:prstGeom prst="rect">
            <a:avLst/>
          </a:prstGeom>
        </p:spPr>
        <p:txBody>
          <a:bodyPr>
            <a:spAutoFit/>
          </a:bodyPr>
          <a:lstStyle/>
          <a:p>
            <a:pPr algn="r" rtl="1"/>
            <a:r>
              <a:rPr lang="fa-IR" dirty="0">
                <a:cs typeface="B Nazanin" panose="00000400000000000000" pitchFamily="2" charset="-78"/>
              </a:rPr>
              <a:t>روز شمار هفته ملی جمعیت؛ چهارشنبه ۲۴ اردیبهشت: *پدر، مادر، حس خوب زندگی و سبک زندگی اسلامی-ایرانی</a:t>
            </a:r>
            <a:r>
              <a:rPr lang="fa-IR" dirty="0" smtClean="0">
                <a:cs typeface="B Nazanin" panose="00000400000000000000" pitchFamily="2" charset="-78"/>
              </a:rPr>
              <a:t>*</a:t>
            </a:r>
          </a:p>
          <a:p>
            <a:pPr algn="r" rtl="1"/>
            <a:r>
              <a:rPr lang="fa-IR" dirty="0">
                <a:cs typeface="B Nazanin" panose="00000400000000000000" pitchFamily="2" charset="-78"/>
              </a:rPr>
              <a:t>مادری در کنار همسری، مهم ترین نقشی است که زنان در خانواده بر عهده می گیرند. بقای نسل بشر و به طور کلی انتقال فرهنگ از نسلی به نسل دیگر توسط زنان و مادران صورت می گیرد. </a:t>
            </a:r>
            <a:endParaRPr lang="fa-IR" dirty="0" smtClean="0">
              <a:cs typeface="B Nazanin" panose="00000400000000000000" pitchFamily="2" charset="-78"/>
            </a:endParaRPr>
          </a:p>
          <a:p>
            <a:pPr algn="r" rtl="1"/>
            <a:r>
              <a:rPr lang="fa-IR" dirty="0">
                <a:cs typeface="B Nazanin" panose="00000400000000000000" pitchFamily="2" charset="-78"/>
              </a:rPr>
              <a:t>مادر شدن تجربه ای است جهانی که تمامی زنان را در سراسر دنیا به یکدیگر پیوند می دهد. در تمامی فرهنگ ها، مادری به عنوان یکی از اجزای هویت زنان محسوب می شود. حس مادری با شروع بارداری شکل گرفته و با احساس مسئولیتی جدید در مراحل رشد کودک هویت می یابد. </a:t>
            </a:r>
            <a:endParaRPr lang="fa-IR" dirty="0" smtClean="0">
              <a:cs typeface="B Nazanin" panose="00000400000000000000" pitchFamily="2" charset="-78"/>
            </a:endParaRPr>
          </a:p>
          <a:p>
            <a:pPr algn="r" rtl="1"/>
            <a:r>
              <a:rPr lang="fa-IR" dirty="0">
                <a:cs typeface="B Nazanin" panose="00000400000000000000" pitchFamily="2" charset="-78"/>
              </a:rPr>
              <a:t>امنیت، حمایت، محبت، بازی و تربیت سلسله اموری هستند که مادران در ارتباط با فرزندان خویش انجام می دهند و در بستر رفتارهای اخلاقی مانند گذشت، بردباری و مدارا، گاهی مهربانی و گاهی سخت گیری انجام می گیرد</a:t>
            </a:r>
            <a:r>
              <a:rPr lang="fa-IR" dirty="0"/>
              <a:t>. </a:t>
            </a:r>
            <a:endParaRPr lang="en-US" dirty="0"/>
          </a:p>
        </p:txBody>
      </p:sp>
    </p:spTree>
    <p:extLst>
      <p:ext uri="{BB962C8B-B14F-4D97-AF65-F5344CB8AC3E}">
        <p14:creationId xmlns:p14="http://schemas.microsoft.com/office/powerpoint/2010/main" val="4819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049" y="1035092"/>
            <a:ext cx="4775241" cy="4775241"/>
          </a:xfrm>
          <a:prstGeom prst="rect">
            <a:avLst/>
          </a:prstGeom>
        </p:spPr>
      </p:pic>
      <p:sp>
        <p:nvSpPr>
          <p:cNvPr id="4" name="Rectangle 3"/>
          <p:cNvSpPr/>
          <p:nvPr/>
        </p:nvSpPr>
        <p:spPr>
          <a:xfrm>
            <a:off x="955637" y="758093"/>
            <a:ext cx="5286103" cy="646331"/>
          </a:xfrm>
          <a:prstGeom prst="rect">
            <a:avLst/>
          </a:prstGeom>
        </p:spPr>
        <p:txBody>
          <a:bodyPr wrap="square">
            <a:spAutoFit/>
          </a:bodyPr>
          <a:lstStyle/>
          <a:p>
            <a:pPr algn="r" rtl="1"/>
            <a:r>
              <a:rPr lang="fa-IR" b="1" dirty="0" smtClean="0"/>
              <a:t>برگزاری مراسم جشن سالروز ازدواج حضرت علی (ع) و حضرت فاطمه (س) به همت هیئت دانشجویی محبان فاطمه الزهرا (س)</a:t>
            </a:r>
            <a:endParaRPr lang="en-US" b="1" dirty="0"/>
          </a:p>
        </p:txBody>
      </p:sp>
      <p:sp>
        <p:nvSpPr>
          <p:cNvPr id="5" name="Rectangle 1"/>
          <p:cNvSpPr>
            <a:spLocks noChangeArrowheads="1"/>
          </p:cNvSpPr>
          <p:nvPr/>
        </p:nvSpPr>
        <p:spPr bwMode="auto">
          <a:xfrm>
            <a:off x="1148712" y="1577954"/>
            <a:ext cx="537190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مراسم جشن سالروز ازدواج فرخنده حضرت علی (ع) و حضرت فاطمه زهرا (س)، شامگاه پنجشنبه </a:t>
            </a:r>
            <a:r>
              <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۸</a:t>
            </a:r>
            <a:r>
              <a:rPr kumimoji="0" lang="ar-SA"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خردادماه، به همت هیئت دانشجویی محبان فاطمه الزهرا (س) و با حضور جمعی از دانشجویان دانشگاه علوم پزشکی هرمزگان در سالن خانه فرهنگ برگزار شد</a:t>
            </a:r>
            <a:endPar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a:t>
            </a:r>
            <a:r>
              <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د</a:t>
            </a:r>
            <a:r>
              <a:rPr kumimoji="0" lang="ar-SA"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ر این مراسم، حجت‌الاسلام سلیمانی با ایراد سخنرانی، ضمن تبریک این مناسبت مبارک، به بیان فضائل ازدواج از منظر اسلام پرداخت و با تأکید بر اهمیت تشکیل خانواده، جوانان را به ازدواج آگاهانه و مسئولانه تشویق کرد. وی با اشاره به سیره اهل بیت (ع) اظهار داشت: «ازدواج حضرت علی (ع) و حضرت فاطمه (س) الگویی کامل برای زندگی مشترک اسلامی و سرشار از محبت، احترام و ساده‌زیستی است</a:t>
            </a: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a:t>
            </a:r>
            <a:endPar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a:t>
            </a:r>
            <a:r>
              <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د</a:t>
            </a:r>
            <a:r>
              <a:rPr kumimoji="0" lang="ar-SA"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ر ادامه مراسم، برادر سجاد نعیمی با مداحی دلنشین و پرشور خود فضای مراسم را معنوی و روح‌نواز کرد و حال و هوای خاصی در میان حاضران به‌وجود آورد</a:t>
            </a: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a:t>
            </a:r>
            <a:endPar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ا</a:t>
            </a:r>
            <a:r>
              <a:rPr kumimoji="0" lang="ar-SA"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ین مراسم با استقبال پرشور دانشجویان همراه بود و در فضایی صمیمی و معنوی به پایان رسید</a:t>
            </a: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a:t>
            </a:r>
          </a:p>
        </p:txBody>
      </p:sp>
      <p:sp>
        <p:nvSpPr>
          <p:cNvPr id="6" name="Rectangle 5"/>
          <p:cNvSpPr/>
          <p:nvPr/>
        </p:nvSpPr>
        <p:spPr>
          <a:xfrm>
            <a:off x="3096989" y="5799197"/>
            <a:ext cx="3958875" cy="369332"/>
          </a:xfrm>
          <a:prstGeom prst="rect">
            <a:avLst/>
          </a:prstGeom>
        </p:spPr>
        <p:txBody>
          <a:bodyPr wrap="square">
            <a:spAutoFit/>
          </a:bodyPr>
          <a:lstStyle/>
          <a:p>
            <a:r>
              <a:rPr lang="en-US" dirty="0" smtClean="0">
                <a:hlinkClick r:id="rId3"/>
              </a:rPr>
              <a:t>http://www.mefda.ir/news/422377/</a:t>
            </a:r>
            <a:endParaRPr lang="en-US" dirty="0"/>
          </a:p>
        </p:txBody>
      </p:sp>
    </p:spTree>
    <p:extLst>
      <p:ext uri="{BB962C8B-B14F-4D97-AF65-F5344CB8AC3E}">
        <p14:creationId xmlns:p14="http://schemas.microsoft.com/office/powerpoint/2010/main" val="125219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9383" y="718458"/>
            <a:ext cx="6544492" cy="2585323"/>
          </a:xfrm>
          <a:prstGeom prst="rect">
            <a:avLst/>
          </a:prstGeom>
          <a:noFill/>
        </p:spPr>
        <p:txBody>
          <a:bodyPr wrap="square" rtlCol="0">
            <a:spAutoFit/>
          </a:bodyPr>
          <a:lstStyle/>
          <a:p>
            <a:pPr algn="r" rtl="1"/>
            <a:r>
              <a:rPr lang="fa-IR" dirty="0" smtClean="0"/>
              <a:t>          فراخوان شرکت در کارگاه آموزشی ویژه دانشجویان</a:t>
            </a:r>
          </a:p>
          <a:p>
            <a:pPr algn="r" rtl="1"/>
            <a:r>
              <a:rPr lang="fa-IR" dirty="0">
                <a:cs typeface="B Nazanin" panose="00000400000000000000" pitchFamily="2" charset="-78"/>
              </a:rPr>
              <a:t>پیامبر اکرم (ص): در اسلام هیچ بنایی ساخته نشد که نزد خداوند عزوجل محبوب تر و ارجمند تر از ازدواج باشد</a:t>
            </a:r>
            <a:r>
              <a:rPr lang="fa-IR" dirty="0" smtClean="0">
                <a:cs typeface="B Nazanin" panose="00000400000000000000" pitchFamily="2" charset="-78"/>
              </a:rPr>
              <a:t>!</a:t>
            </a:r>
          </a:p>
          <a:p>
            <a:pPr algn="r" rtl="1"/>
            <a:r>
              <a:rPr lang="fa-IR" dirty="0" smtClean="0">
                <a:cs typeface="B Nazanin" panose="00000400000000000000" pitchFamily="2" charset="-78"/>
              </a:rPr>
              <a:t>کارگاه </a:t>
            </a:r>
            <a:r>
              <a:rPr lang="fa-IR" dirty="0">
                <a:cs typeface="B Nazanin" panose="00000400000000000000" pitchFamily="2" charset="-78"/>
              </a:rPr>
              <a:t>ازدواج موفق</a:t>
            </a:r>
            <a:endParaRPr lang="fa-IR" dirty="0" smtClean="0">
              <a:cs typeface="B Nazanin" panose="00000400000000000000" pitchFamily="2" charset="-78"/>
            </a:endParaRPr>
          </a:p>
          <a:p>
            <a:pPr algn="r" rtl="1"/>
            <a:r>
              <a:rPr lang="fa-IR" dirty="0">
                <a:cs typeface="B Nazanin" panose="00000400000000000000" pitchFamily="2" charset="-78"/>
              </a:rPr>
              <a:t>با حضور حجت الاسلام </a:t>
            </a:r>
            <a:r>
              <a:rPr lang="fa-IR" dirty="0" smtClean="0">
                <a:cs typeface="B Nazanin" panose="00000400000000000000" pitchFamily="2" charset="-78"/>
              </a:rPr>
              <a:t>ماهری</a:t>
            </a:r>
          </a:p>
          <a:p>
            <a:pPr algn="r" rtl="1"/>
            <a:r>
              <a:rPr lang="fa-IR" dirty="0">
                <a:cs typeface="B Nazanin" panose="00000400000000000000" pitchFamily="2" charset="-78"/>
              </a:rPr>
              <a:t>جلسه آقایان: یکشنبه ۱۵ تا </a:t>
            </a:r>
            <a:r>
              <a:rPr lang="fa-IR" dirty="0" smtClean="0">
                <a:cs typeface="B Nazanin" panose="00000400000000000000" pitchFamily="2" charset="-78"/>
              </a:rPr>
              <a:t>۱۸</a:t>
            </a:r>
          </a:p>
          <a:p>
            <a:pPr algn="r" rtl="1"/>
            <a:r>
              <a:rPr lang="fa-IR" dirty="0">
                <a:cs typeface="B Nazanin" panose="00000400000000000000" pitchFamily="2" charset="-78"/>
              </a:rPr>
              <a:t>جلسه خانم ها: دوشنبه ۱۵ تا ۱۸</a:t>
            </a:r>
          </a:p>
          <a:p>
            <a:pPr algn="r" rtl="1"/>
            <a:r>
              <a:rPr lang="fa-IR" dirty="0" smtClean="0"/>
              <a:t>همراه با سخنرانی جناب آقای حجت الاسلام استاد یاسرماهری</a:t>
            </a:r>
          </a:p>
          <a:p>
            <a:pPr algn="r" rtl="1"/>
            <a:r>
              <a:rPr lang="fa-IR" dirty="0" smtClean="0"/>
              <a:t>مکان:سالن کوثر دانشگاه</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59" y="849086"/>
            <a:ext cx="3460534" cy="51990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22" y="3448594"/>
            <a:ext cx="2991395" cy="2783946"/>
          </a:xfrm>
          <a:prstGeom prst="rect">
            <a:avLst/>
          </a:prstGeom>
        </p:spPr>
      </p:pic>
    </p:spTree>
    <p:extLst>
      <p:ext uri="{BB962C8B-B14F-4D97-AF65-F5344CB8AC3E}">
        <p14:creationId xmlns:p14="http://schemas.microsoft.com/office/powerpoint/2010/main" val="396161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1364" y="543261"/>
            <a:ext cx="4856052" cy="5663089"/>
          </a:xfrm>
          <a:prstGeom prst="rect">
            <a:avLst/>
          </a:prstGeom>
        </p:spPr>
      </p:pic>
      <p:sp>
        <p:nvSpPr>
          <p:cNvPr id="3" name="Rectangle 2"/>
          <p:cNvSpPr/>
          <p:nvPr/>
        </p:nvSpPr>
        <p:spPr>
          <a:xfrm>
            <a:off x="1917580" y="543261"/>
            <a:ext cx="4673784" cy="5416868"/>
          </a:xfrm>
          <a:prstGeom prst="rect">
            <a:avLst/>
          </a:prstGeom>
        </p:spPr>
        <p:txBody>
          <a:bodyPr wrap="square">
            <a:spAutoFit/>
          </a:bodyPr>
          <a:lstStyle/>
          <a:p>
            <a:pPr algn="r" rtl="1"/>
            <a:r>
              <a:rPr lang="fa-IR" sz="2400" dirty="0" smtClean="0"/>
              <a:t>   ایستگاه هنری«ایران جوان بمان» برپا شد</a:t>
            </a:r>
          </a:p>
          <a:p>
            <a:pPr algn="r" rtl="1"/>
            <a:r>
              <a:rPr lang="fa-IR" dirty="0" smtClean="0"/>
              <a:t>هنر در ترویج فرهنگ‌جوانی جمعیت نقش‌آفرین است</a:t>
            </a:r>
          </a:p>
          <a:p>
            <a:pPr algn="just" rtl="1"/>
            <a:r>
              <a:rPr lang="fa-IR" sz="1600" dirty="0" smtClean="0"/>
              <a:t>با هدف ترویج حمایت از خانواده و ترویج فرزندآوری ایستگاه هنری با تابلوهای عکاسی، گرافیک و... به وقت ایران جوان در دانشکده‌های پزشکی و پرستاری و مامایی بندرعباس برپا شده است</a:t>
            </a:r>
          </a:p>
          <a:p>
            <a:pPr algn="just" rtl="1"/>
            <a:r>
              <a:rPr lang="fa-IR" sz="1600" dirty="0" smtClean="0"/>
              <a:t>به گزارش مفدا هرمزگان؛ با شعار «ایران جوان بمان» در محل دانشکده‌های پزشکی و پرستاری و مامایی ایستگاه هنری افتتاح شد. </a:t>
            </a:r>
          </a:p>
          <a:p>
            <a:pPr algn="just" rtl="1"/>
            <a:r>
              <a:rPr lang="fa-IR" sz="1600" dirty="0" smtClean="0"/>
              <a:t>این رویداد با حضور معاون فرهنگی ودانشجویی دانشگاه علوم پزشکی هرمزگان، رئیس دانشکده پزشکی و رئیس دانشکده پرستاری مامایی بندرعباس ‌، مدیر فرهنگی و جمعی از مدیران آغاز شده است. </a:t>
            </a:r>
          </a:p>
          <a:p>
            <a:pPr algn="just" rtl="1"/>
            <a:r>
              <a:rPr lang="fa-IR" sz="1600" dirty="0" smtClean="0"/>
              <a:t>معاون فرهنگی و دانشجویی دانشگاه علوم پزشکی هرمزگان با اشاره به نقش هنر در ترویج جوانی جمعیت گفت: اجرای برنامه‌های فرهنگی و هنری تاثیر مهمی در اطلاع‌رسانی وفرهنگسازی وتشویق جوانی جمعیت دارد.</a:t>
            </a:r>
          </a:p>
          <a:p>
            <a:pPr algn="just" rtl="1"/>
            <a:r>
              <a:rPr lang="fa-IR" sz="1600" dirty="0" smtClean="0"/>
              <a:t>دکترحمیدرضامیری با اشاره بر ضرورت اجرای برنامه‌های حمایتی از خانواده‌های جوان تأکید کرد: برگزاری چنین رویدادهای فرهنگی گامی مؤثر در راستای سیاست‌های کلان جمعیتی کشور و آگاهی‌بخشی به جامعه جوان تلقی می‌شود.</a:t>
            </a:r>
          </a:p>
          <a:p>
            <a:pPr algn="just" rtl="1"/>
            <a:r>
              <a:rPr lang="fa-IR" sz="1600" dirty="0" smtClean="0"/>
              <a:t>میری خاطرنشان کرد: هنر و رسانه در ترویج فرهنگ جوانی جمعیت و فرزندآوری نقش‌آفرین هستند.</a:t>
            </a:r>
          </a:p>
          <a:p>
            <a:pPr algn="just" rtl="1"/>
            <a:r>
              <a:rPr lang="en-US" sz="1600" dirty="0" smtClean="0">
                <a:hlinkClick r:id="rId3"/>
              </a:rPr>
              <a:t>http://www.mefda.ir/news/421437</a:t>
            </a:r>
            <a:endParaRPr lang="en-US" sz="1600" dirty="0"/>
          </a:p>
        </p:txBody>
      </p:sp>
    </p:spTree>
    <p:extLst>
      <p:ext uri="{BB962C8B-B14F-4D97-AF65-F5344CB8AC3E}">
        <p14:creationId xmlns:p14="http://schemas.microsoft.com/office/powerpoint/2010/main" val="117439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3874" y="849086"/>
            <a:ext cx="4598126" cy="369332"/>
          </a:xfrm>
          <a:prstGeom prst="rect">
            <a:avLst/>
          </a:prstGeom>
          <a:noFill/>
        </p:spPr>
        <p:txBody>
          <a:bodyPr wrap="square" rtlCol="0">
            <a:spAutoFit/>
          </a:bodyPr>
          <a:lstStyle/>
          <a:p>
            <a:r>
              <a:rPr lang="fa-IR" b="1" dirty="0" smtClean="0"/>
              <a:t>برپایی نمایشگاه عکس ازدواج در دانشکده پزشکی</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561" y="640080"/>
            <a:ext cx="3616930" cy="2481944"/>
          </a:xfrm>
          <a:prstGeom prst="rect">
            <a:avLst/>
          </a:prstGeom>
        </p:spPr>
      </p:pic>
      <p:pic>
        <p:nvPicPr>
          <p:cNvPr id="1026" name="Picture 2" descr="https://www.mefda.ir/d/2025/05/24/4/1534320.jpg?ts=174811842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8490" y="640081"/>
            <a:ext cx="3335383" cy="2481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efda.ir/d/2025/05/24/4/1534319.jpg?ts=1748118423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88" y="3122025"/>
            <a:ext cx="3486301" cy="3095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fda.ir/d/2025/05/24/4/1534316.jpg?ts=1748118422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490" y="3122024"/>
            <a:ext cx="3335384" cy="3095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efda.ir/d/2025/05/24/4/1534321.jpg?ts=1748118423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872" y="1427424"/>
            <a:ext cx="3849983" cy="448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6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385" y="661060"/>
            <a:ext cx="5440087" cy="369332"/>
          </a:xfrm>
          <a:prstGeom prst="rect">
            <a:avLst/>
          </a:prstGeom>
          <a:noFill/>
        </p:spPr>
        <p:txBody>
          <a:bodyPr wrap="square" rtlCol="0">
            <a:spAutoFit/>
          </a:bodyPr>
          <a:lstStyle/>
          <a:p>
            <a:pPr algn="r" rtl="1"/>
            <a:r>
              <a:rPr lang="fa-IR" b="1" dirty="0" smtClean="0"/>
              <a:t>برپایی نمایشگاه ترویج فرهنگ ازدواج در دانشکده پرستاری مامایی</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3" y="661060"/>
            <a:ext cx="5569528" cy="55596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08" y="1099456"/>
            <a:ext cx="5070763" cy="2341419"/>
          </a:xfrm>
          <a:prstGeom prst="rect">
            <a:avLst/>
          </a:prstGeom>
        </p:spPr>
      </p:pic>
      <p:pic>
        <p:nvPicPr>
          <p:cNvPr id="2050" name="Picture 2" descr="https://www.mefda.ir/d/2025/05/24/4/1534314.jpg?ts=174811842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08" y="3440875"/>
            <a:ext cx="5070764" cy="277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028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817" y="708958"/>
            <a:ext cx="4849091" cy="646331"/>
          </a:xfrm>
          <a:prstGeom prst="rect">
            <a:avLst/>
          </a:prstGeom>
          <a:noFill/>
        </p:spPr>
        <p:txBody>
          <a:bodyPr wrap="square" rtlCol="0">
            <a:spAutoFit/>
          </a:bodyPr>
          <a:lstStyle/>
          <a:p>
            <a:r>
              <a:rPr lang="fa-IR" b="1" dirty="0" smtClean="0"/>
              <a:t>    تشکیل کانون فرهنگی دانشجویی با عنوان "پیوند ازدواج"</a:t>
            </a:r>
          </a:p>
          <a:p>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708958"/>
            <a:ext cx="5112328" cy="5581006"/>
          </a:xfrm>
          <a:prstGeom prst="rect">
            <a:avLst/>
          </a:prstGeom>
        </p:spPr>
      </p:pic>
      <p:sp>
        <p:nvSpPr>
          <p:cNvPr id="4" name="Rectangle 3"/>
          <p:cNvSpPr/>
          <p:nvPr/>
        </p:nvSpPr>
        <p:spPr>
          <a:xfrm>
            <a:off x="6636327" y="1170623"/>
            <a:ext cx="4863559" cy="3139321"/>
          </a:xfrm>
          <a:prstGeom prst="rect">
            <a:avLst/>
          </a:prstGeom>
        </p:spPr>
        <p:txBody>
          <a:bodyPr wrap="square">
            <a:spAutoFit/>
          </a:bodyPr>
          <a:lstStyle/>
          <a:p>
            <a:pPr algn="r" rtl="1"/>
            <a:r>
              <a:rPr lang="fa-IR" dirty="0" smtClean="0"/>
              <a:t>انتخابات </a:t>
            </a:r>
            <a:r>
              <a:rPr lang="fa-IR" dirty="0"/>
              <a:t>کانون‌های فرهنگی دانشجویی دانشگاه علوم پزشکی هرمزگان برگزار </a:t>
            </a:r>
            <a:r>
              <a:rPr lang="fa-IR" dirty="0" smtClean="0"/>
              <a:t>شد</a:t>
            </a:r>
          </a:p>
          <a:p>
            <a:pPr algn="r" rtl="1"/>
            <a:r>
              <a:rPr lang="fa-IR" dirty="0"/>
              <a:t>فرآیند انتخابات شورای مرکزی ۱۰ کانون فرهنگی دانشجویی دانشگاه علوم پزشکی هرمزگان با حضور پرشور دانشجویان در خانه فرهنگ دانشگاه برگزار شد</a:t>
            </a:r>
            <a:r>
              <a:rPr lang="fa-IR" dirty="0" smtClean="0"/>
              <a:t>.</a:t>
            </a:r>
          </a:p>
          <a:p>
            <a:pPr algn="r" rtl="1"/>
            <a:r>
              <a:rPr lang="fa-IR" dirty="0"/>
              <a:t>کانون‌های فرهنگی دانشجویی دانشگاه علوم پزشکی هرمزگان با موضوعات متنوعی از جمله کانون شعر و ادب، موسیقی، خیریه، جهادی، هلال احمر، مهدویت، فیلم و عکس، قرآن و عترت، پیوند و ازدواج، هنرهای تجسمی و نمایشی فعال هستند و اعضای شورای مرکزی این کانون‌ها نقش کلیدی در طراحی و اجرای برنامه‌های فرهنگی دانشگاه ایفا می‌کنند.</a:t>
            </a:r>
            <a:endParaRPr lang="en-US" dirty="0"/>
          </a:p>
        </p:txBody>
      </p:sp>
      <p:sp>
        <p:nvSpPr>
          <p:cNvPr id="5" name="Rectangle 4"/>
          <p:cNvSpPr/>
          <p:nvPr/>
        </p:nvSpPr>
        <p:spPr>
          <a:xfrm>
            <a:off x="5943601" y="4315589"/>
            <a:ext cx="5556285" cy="1754326"/>
          </a:xfrm>
          <a:prstGeom prst="rect">
            <a:avLst/>
          </a:prstGeom>
        </p:spPr>
        <p:txBody>
          <a:bodyPr wrap="square">
            <a:spAutoFit/>
          </a:bodyPr>
          <a:lstStyle/>
          <a:p>
            <a:pPr algn="r" rtl="1"/>
            <a:r>
              <a:rPr lang="fa-IR" b="1" dirty="0" smtClean="0"/>
              <a:t>     کلیپ/کارگاه </a:t>
            </a:r>
            <a:r>
              <a:rPr lang="fa-IR" b="1" dirty="0"/>
              <a:t>ازدواج </a:t>
            </a:r>
            <a:r>
              <a:rPr lang="fa-IR" b="1" dirty="0" smtClean="0"/>
              <a:t>موفق</a:t>
            </a:r>
          </a:p>
          <a:p>
            <a:pPr algn="r" rtl="1"/>
            <a:r>
              <a:rPr lang="fa-IR" b="1" dirty="0" smtClean="0"/>
              <a:t> </a:t>
            </a:r>
            <a:r>
              <a:rPr lang="fa-IR" dirty="0"/>
              <a:t>به همت مدیریت امور فرهنگی و با مشارکت بسیج دانشجویی و همتایاران سلامت روان دانشگاه علوم پزشکی هرمزگان کارگاه ازدواج موفق ویژه دانشجویان درخانه فرهنگ برگزار شده است. </a:t>
            </a:r>
            <a:endParaRPr lang="fa-IR" dirty="0" smtClean="0"/>
          </a:p>
          <a:p>
            <a:pPr algn="r" rtl="1"/>
            <a:r>
              <a:rPr lang="fa-IR" b="1" dirty="0" smtClean="0"/>
              <a:t>لینک مفدا:</a:t>
            </a:r>
          </a:p>
          <a:p>
            <a:pPr algn="r" rtl="1"/>
            <a:r>
              <a:rPr lang="en-US" dirty="0">
                <a:hlinkClick r:id="rId3"/>
              </a:rPr>
              <a:t>http://www.mefda.ir/news/419433/</a:t>
            </a:r>
            <a:endParaRPr lang="en-US" b="1" dirty="0"/>
          </a:p>
        </p:txBody>
      </p:sp>
    </p:spTree>
    <p:extLst>
      <p:ext uri="{BB962C8B-B14F-4D97-AF65-F5344CB8AC3E}">
        <p14:creationId xmlns:p14="http://schemas.microsoft.com/office/powerpoint/2010/main" val="127980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mefda.ir/d/2025/05/14/4/1525054.jpg?ts=1747206947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345" y="634142"/>
            <a:ext cx="3784337" cy="2441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475" y="634142"/>
            <a:ext cx="8281852" cy="369332"/>
          </a:xfrm>
          <a:prstGeom prst="rect">
            <a:avLst/>
          </a:prstGeom>
          <a:noFill/>
        </p:spPr>
        <p:txBody>
          <a:bodyPr wrap="square" rtlCol="0">
            <a:spAutoFit/>
          </a:bodyPr>
          <a:lstStyle/>
          <a:p>
            <a:r>
              <a:rPr lang="fa-IR" b="1" dirty="0" smtClean="0"/>
              <a:t>بازدید از خوابگاه دانشجویی متاهلین و اهدا شاخه گل به داشنجویان متاهلین</a:t>
            </a:r>
          </a:p>
        </p:txBody>
      </p:sp>
      <p:sp>
        <p:nvSpPr>
          <p:cNvPr id="3" name="Rectangle 2"/>
          <p:cNvSpPr/>
          <p:nvPr/>
        </p:nvSpPr>
        <p:spPr>
          <a:xfrm>
            <a:off x="1204356" y="1115424"/>
            <a:ext cx="6263244" cy="5078313"/>
          </a:xfrm>
          <a:prstGeom prst="rect">
            <a:avLst/>
          </a:prstGeom>
        </p:spPr>
        <p:txBody>
          <a:bodyPr wrap="square">
            <a:spAutoFit/>
          </a:bodyPr>
          <a:lstStyle/>
          <a:p>
            <a:pPr algn="just" rtl="1"/>
            <a:r>
              <a:rPr lang="fa-IR" dirty="0">
                <a:solidFill>
                  <a:srgbClr val="333333"/>
                </a:solidFill>
                <a:latin typeface="RTNassim"/>
              </a:rPr>
              <a:t> هفته خوابگاه‌های دانشجویی معاون فرهنگی و دانشجویی، مدیردانشجویی، رئیس اداره امورخوابگاه‌ها و دبیر و اعضا شورای صنفی دانشجویان از خوابگاه‌های متأهلین بازدید کردند.</a:t>
            </a:r>
          </a:p>
          <a:p>
            <a:pPr algn="just" rtl="1"/>
            <a:r>
              <a:rPr lang="fa-IR" dirty="0">
                <a:solidFill>
                  <a:srgbClr val="333333"/>
                </a:solidFill>
                <a:latin typeface="RTNassim"/>
              </a:rPr>
              <a:t>هدف از این بازدید، ارزیابی وضعیت امکانات رفاهی این خوابگاه‌ها و همچنین گفت‌وگو با دانشجویان برای دریافت نظرات و پیشنهادهای آنان بود.</a:t>
            </a:r>
          </a:p>
          <a:p>
            <a:pPr algn="just" rtl="1"/>
            <a:r>
              <a:rPr lang="fa-IR" dirty="0">
                <a:solidFill>
                  <a:srgbClr val="333333"/>
                </a:solidFill>
                <a:latin typeface="RTNassim"/>
              </a:rPr>
              <a:t>در این بازدید، معاون فرهنگی و دانشجویی دانشگاه از نزدیک در جریان مشکلات و نیازهای ساکنان قرار گرفتند و قول پیگیری سریع موارد مطرح‌شده را اعلام کردند.</a:t>
            </a:r>
          </a:p>
          <a:p>
            <a:pPr algn="just" rtl="1"/>
            <a:r>
              <a:rPr lang="fa-IR" dirty="0">
                <a:solidFill>
                  <a:srgbClr val="333333"/>
                </a:solidFill>
                <a:latin typeface="RTNassim"/>
              </a:rPr>
              <a:t>معاون فرهنگی و دانشجویی دانشگاه علوم پزشکی هرمزگان با ابراز خرسندی از دیدار با دانشجویان متاهل گفت: دراین دیدارها، از نزدیک در جریان مشکلات و نیازهای ساکنان قرار گرفتیم و پیگیری سریع موارد مطرح‌شده در دستور کار قرارخواهد گرفت.</a:t>
            </a:r>
          </a:p>
          <a:p>
            <a:pPr algn="just" rtl="1"/>
            <a:r>
              <a:rPr lang="fa-IR" dirty="0">
                <a:solidFill>
                  <a:srgbClr val="333333"/>
                </a:solidFill>
                <a:latin typeface="RTNassim"/>
              </a:rPr>
              <a:t>دکترحمیدرضامیری ابرازکرد: تأمین رفاه و آسایش دانشجویان متأهل از اولویت‌های دانشگاه است و برنامه‌ریزی‌های لازم برای ارتقای کیفیت خوابگاه‌ها در دست اجرا است.</a:t>
            </a:r>
          </a:p>
          <a:p>
            <a:pPr algn="just" rtl="1"/>
            <a:r>
              <a:rPr lang="fa-IR" dirty="0">
                <a:solidFill>
                  <a:srgbClr val="333333"/>
                </a:solidFill>
                <a:latin typeface="RTNassim"/>
              </a:rPr>
              <a:t>گفتنی است؛ این بازدید بخشی از برنامه‌های هفته خوابگاه‌های دانشگاه است که هر ساله با هدف توجه بیشتر به مسائل مرتبط با اسکان دانشجویان متاهل برگزار می‌شود.</a:t>
            </a:r>
            <a:endParaRPr lang="fa-IR" b="0" i="0" dirty="0">
              <a:solidFill>
                <a:srgbClr val="333333"/>
              </a:solidFill>
              <a:effectLst/>
              <a:latin typeface="RTNassim"/>
            </a:endParaRPr>
          </a:p>
        </p:txBody>
      </p:sp>
      <p:pic>
        <p:nvPicPr>
          <p:cNvPr id="3076" name="Picture 4" descr="دیدار معاون فرهنگی و دانشجویی با دانشجویان متأهل در هفته خوابگاه‌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53" y="3201515"/>
            <a:ext cx="3750303"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397" y="744583"/>
            <a:ext cx="4437529" cy="5447211"/>
          </a:xfrm>
          <a:prstGeom prst="rect">
            <a:avLst/>
          </a:prstGeom>
        </p:spPr>
      </p:pic>
      <p:sp>
        <p:nvSpPr>
          <p:cNvPr id="3" name="Rectangle 2"/>
          <p:cNvSpPr/>
          <p:nvPr/>
        </p:nvSpPr>
        <p:spPr>
          <a:xfrm>
            <a:off x="1031966" y="627017"/>
            <a:ext cx="5531608" cy="646331"/>
          </a:xfrm>
          <a:prstGeom prst="rect">
            <a:avLst/>
          </a:prstGeom>
        </p:spPr>
        <p:txBody>
          <a:bodyPr wrap="square">
            <a:spAutoFit/>
          </a:bodyPr>
          <a:lstStyle/>
          <a:p>
            <a:pPr algn="r" rtl="1"/>
            <a:r>
              <a:rPr lang="fa-IR" b="1" dirty="0"/>
              <a:t>برگزاری کارگاه آموزشی «ازدواج موفق» ویژه دانشجویان دانشگاه علوم پزشکی هرمزگان</a:t>
            </a:r>
            <a:endParaRPr lang="en-US" b="1" dirty="0"/>
          </a:p>
        </p:txBody>
      </p:sp>
      <p:sp>
        <p:nvSpPr>
          <p:cNvPr id="4" name="Rectangle 3"/>
          <p:cNvSpPr/>
          <p:nvPr/>
        </p:nvSpPr>
        <p:spPr>
          <a:xfrm>
            <a:off x="846397" y="1273348"/>
            <a:ext cx="6096000" cy="4247317"/>
          </a:xfrm>
          <a:prstGeom prst="rect">
            <a:avLst/>
          </a:prstGeom>
        </p:spPr>
        <p:txBody>
          <a:bodyPr>
            <a:spAutoFit/>
          </a:bodyPr>
          <a:lstStyle/>
          <a:p>
            <a:pPr algn="r" rtl="1"/>
            <a:r>
              <a:rPr lang="fa-IR" dirty="0">
                <a:cs typeface="B Nazanin" panose="00000400000000000000" pitchFamily="2" charset="-78"/>
              </a:rPr>
              <a:t>عصر </a:t>
            </a:r>
            <a:r>
              <a:rPr lang="fa-IR" dirty="0" smtClean="0">
                <a:cs typeface="B Nazanin" panose="00000400000000000000" pitchFamily="2" charset="-78"/>
              </a:rPr>
              <a:t>یکشنبه 21 اردیبهشت، </a:t>
            </a:r>
            <a:r>
              <a:rPr lang="fa-IR" dirty="0">
                <a:cs typeface="B Nazanin" panose="00000400000000000000" pitchFamily="2" charset="-78"/>
              </a:rPr>
              <a:t>کارگاه آموزشی با عنوان «ازدواج موفق» با حضور حجت‌الاسلام والمسلمین یاسر ماهری، پژوهشگر حوزه زن و خانواده، در سالن نور خانه فرهنگ دانشگاه علوم پزشکی هرمزگان برگزار شد</a:t>
            </a:r>
            <a:r>
              <a:rPr lang="fa-IR" dirty="0" smtClean="0">
                <a:cs typeface="B Nazanin" panose="00000400000000000000" pitchFamily="2" charset="-78"/>
              </a:rPr>
              <a:t>.</a:t>
            </a:r>
          </a:p>
          <a:p>
            <a:pPr algn="r" rtl="1"/>
            <a:r>
              <a:rPr lang="fa-IR" dirty="0" smtClean="0">
                <a:cs typeface="B Nazanin" panose="00000400000000000000" pitchFamily="2" charset="-78"/>
              </a:rPr>
              <a:t> </a:t>
            </a:r>
            <a:r>
              <a:rPr lang="fa-IR" dirty="0">
                <a:cs typeface="B Nazanin" panose="00000400000000000000" pitchFamily="2" charset="-78"/>
              </a:rPr>
              <a:t>این برنامه به همت بسیج دانشجویی دانشگاه و با هدف ارتقاء آگاهی دانشجویان در زمینه انتخاب همسر و تحکیم بنیان خانواده برگزار گردید</a:t>
            </a:r>
            <a:r>
              <a:rPr lang="fa-IR" dirty="0" smtClean="0">
                <a:cs typeface="B Nazanin" panose="00000400000000000000" pitchFamily="2" charset="-78"/>
              </a:rPr>
              <a:t>.</a:t>
            </a:r>
          </a:p>
          <a:p>
            <a:pPr algn="r" rtl="1"/>
            <a:r>
              <a:rPr lang="fa-IR" dirty="0">
                <a:cs typeface="B Nazanin" panose="00000400000000000000" pitchFamily="2" charset="-78"/>
              </a:rPr>
              <a:t>در این کارگاه، استاد ماهری به ارائه مباحثی کاربردی در زمینه ازدواج موفق پرداخت</a:t>
            </a:r>
            <a:r>
              <a:rPr lang="fa-IR" dirty="0" smtClean="0">
                <a:cs typeface="B Nazanin" panose="00000400000000000000" pitchFamily="2" charset="-78"/>
              </a:rPr>
              <a:t>.</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 </a:t>
            </a:r>
            <a:r>
              <a:rPr lang="fa-IR" dirty="0">
                <a:cs typeface="B Nazanin" panose="00000400000000000000" pitchFamily="2" charset="-78"/>
              </a:rPr>
              <a:t>موضوعاتی همچون شناخت صحیح از خود و طرف مقابل، مدیریت تضادهای رفتاری بین زن و مرد، دستیابی به آرامش پایدار در زندگی مشترک و کاهش خودمحوری در روابط خانوادگی مورد بحث و بررسی قرار گرفت. دانشجویان حاضر در این کارگاه با استقبال از مباحث مطرح‌شده، سوالات خود را در زمینه ازدواج و روابط خانوادگی مطرح کردند و از راهکارهای ارائه‌شده بهره‌مند شدند</a:t>
            </a:r>
            <a:r>
              <a:rPr lang="fa-IR" dirty="0" smtClean="0">
                <a:cs typeface="B Nazanin" panose="00000400000000000000" pitchFamily="2" charset="-78"/>
              </a:rPr>
              <a:t>.</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برگزاری </a:t>
            </a:r>
            <a:r>
              <a:rPr lang="fa-IR" dirty="0">
                <a:cs typeface="B Nazanin" panose="00000400000000000000" pitchFamily="2" charset="-78"/>
              </a:rPr>
              <a:t>چنین کارگاه‌هایی نقش مؤثری در ارتقاء سطح آگاهی و بهبود روابط خانوادگی دانشجویان دارد و می‌تواند به تقویت بنیان خانواده در جامعه کمک کند</a:t>
            </a:r>
            <a:r>
              <a:rPr lang="fa-IR" dirty="0"/>
              <a:t>.</a:t>
            </a:r>
            <a:endParaRPr lang="en-US" dirty="0"/>
          </a:p>
        </p:txBody>
      </p:sp>
    </p:spTree>
    <p:extLst>
      <p:ext uri="{BB962C8B-B14F-4D97-AF65-F5344CB8AC3E}">
        <p14:creationId xmlns:p14="http://schemas.microsoft.com/office/powerpoint/2010/main" val="263459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703" y="4049485"/>
            <a:ext cx="5303520" cy="923330"/>
          </a:xfrm>
          <a:prstGeom prst="rect">
            <a:avLst/>
          </a:prstGeom>
          <a:noFill/>
        </p:spPr>
        <p:txBody>
          <a:bodyPr wrap="square" rtlCol="0">
            <a:spAutoFit/>
          </a:bodyPr>
          <a:lstStyle/>
          <a:p>
            <a:r>
              <a:rPr lang="en-US" dirty="0">
                <a:hlinkClick r:id="rId2"/>
              </a:rPr>
              <a:t>http://</a:t>
            </a:r>
            <a:r>
              <a:rPr lang="en-US" dirty="0" smtClean="0">
                <a:hlinkClick r:id="rId2"/>
              </a:rPr>
              <a:t>www.mefda.ir/news/419433/</a:t>
            </a:r>
            <a:endParaRPr lang="fa-IR" dirty="0"/>
          </a:p>
          <a:p>
            <a:endParaRPr lang="fa-IR" dirty="0" smtClean="0"/>
          </a:p>
          <a:p>
            <a:r>
              <a:rPr lang="fa-IR" dirty="0" smtClean="0"/>
              <a:t>لینک دانلود فیلم کارگاه آموزشی ویژه دانشجویان</a:t>
            </a:r>
          </a:p>
        </p:txBody>
      </p:sp>
      <p:sp>
        <p:nvSpPr>
          <p:cNvPr id="3" name="Rectangle 2"/>
          <p:cNvSpPr/>
          <p:nvPr/>
        </p:nvSpPr>
        <p:spPr>
          <a:xfrm>
            <a:off x="6326778" y="1233734"/>
            <a:ext cx="5007428" cy="2031325"/>
          </a:xfrm>
          <a:prstGeom prst="rect">
            <a:avLst/>
          </a:prstGeom>
        </p:spPr>
        <p:txBody>
          <a:bodyPr wrap="square">
            <a:spAutoFit/>
          </a:bodyPr>
          <a:lstStyle/>
          <a:p>
            <a:pPr algn="r"/>
            <a:r>
              <a:rPr lang="fa-IR" b="1" dirty="0" smtClean="0">
                <a:solidFill>
                  <a:srgbClr val="333333"/>
                </a:solidFill>
                <a:latin typeface="RTNassim"/>
              </a:rPr>
              <a:t>     </a:t>
            </a:r>
          </a:p>
          <a:p>
            <a:pPr algn="r"/>
            <a:r>
              <a:rPr lang="fa-IR" b="1" dirty="0">
                <a:solidFill>
                  <a:srgbClr val="333333"/>
                </a:solidFill>
                <a:latin typeface="RTNassim"/>
              </a:rPr>
              <a:t> </a:t>
            </a:r>
            <a:r>
              <a:rPr lang="fa-IR" b="1" dirty="0" smtClean="0">
                <a:solidFill>
                  <a:srgbClr val="333333"/>
                </a:solidFill>
                <a:latin typeface="RTNassim"/>
              </a:rPr>
              <a:t>      کلیپ/کارگاه </a:t>
            </a:r>
            <a:r>
              <a:rPr lang="fa-IR" b="1" dirty="0">
                <a:solidFill>
                  <a:srgbClr val="333333"/>
                </a:solidFill>
                <a:latin typeface="RTNassim"/>
              </a:rPr>
              <a:t>ازدواج موفق</a:t>
            </a:r>
          </a:p>
          <a:p>
            <a:pPr algn="r"/>
            <a:endParaRPr lang="fa-IR" dirty="0" smtClean="0">
              <a:solidFill>
                <a:srgbClr val="333333"/>
              </a:solidFill>
              <a:latin typeface="RTNassim"/>
            </a:endParaRPr>
          </a:p>
          <a:p>
            <a:pPr algn="r"/>
            <a:endParaRPr lang="fa-IR" dirty="0" smtClean="0">
              <a:solidFill>
                <a:srgbClr val="333333"/>
              </a:solidFill>
              <a:latin typeface="RTNassim"/>
            </a:endParaRPr>
          </a:p>
          <a:p>
            <a:pPr algn="r"/>
            <a:r>
              <a:rPr lang="fa-IR" dirty="0">
                <a:cs typeface="B Nazanin" panose="00000400000000000000" pitchFamily="2" charset="-78"/>
              </a:rPr>
              <a:t>به همت مدیریت امور فرهنگی و با مشارکت بسیج دانشجویی و همتایاران سلامت روان دانشگاه علوم پزشکی هرمزگان کارگاه ازدواج موفق ویژه دانشجویان درخانه فرهنگ برگزار شده است</a:t>
            </a:r>
            <a:r>
              <a:rPr lang="fa-IR" dirty="0"/>
              <a:t>.</a:t>
            </a:r>
            <a:endParaRPr lang="fa-IR" dirty="0">
              <a:solidFill>
                <a:srgbClr val="333333"/>
              </a:solidFill>
              <a:latin typeface="RTNassim"/>
            </a:endParaRPr>
          </a:p>
        </p:txBody>
      </p:sp>
      <p:pic>
        <p:nvPicPr>
          <p:cNvPr id="4" name="Picture 3"/>
          <p:cNvPicPr>
            <a:picLocks noChangeAspect="1"/>
          </p:cNvPicPr>
          <p:nvPr/>
        </p:nvPicPr>
        <p:blipFill rotWithShape="1">
          <a:blip r:embed="rId3"/>
          <a:srcRect l="23127" t="11697" r="21052" b="8303"/>
          <a:stretch/>
        </p:blipFill>
        <p:spPr>
          <a:xfrm>
            <a:off x="984070" y="1027692"/>
            <a:ext cx="5342708" cy="4474734"/>
          </a:xfrm>
          <a:prstGeom prst="rect">
            <a:avLst/>
          </a:prstGeom>
        </p:spPr>
      </p:pic>
    </p:spTree>
    <p:extLst>
      <p:ext uri="{BB962C8B-B14F-4D97-AF65-F5344CB8AC3E}">
        <p14:creationId xmlns:p14="http://schemas.microsoft.com/office/powerpoint/2010/main" val="11902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355" y="889506"/>
            <a:ext cx="6544492" cy="369332"/>
          </a:xfrm>
          <a:prstGeom prst="rect">
            <a:avLst/>
          </a:prstGeom>
          <a:noFill/>
        </p:spPr>
        <p:txBody>
          <a:bodyPr wrap="square" rtlCol="0">
            <a:spAutoFit/>
          </a:bodyPr>
          <a:lstStyle/>
          <a:p>
            <a:pPr algn="r" rtl="1"/>
            <a:r>
              <a:rPr lang="fa-IR" b="1" dirty="0" smtClean="0"/>
              <a:t>فراخوان شرکت در برگزاری کارگاه آموزشی ویژه کارکنان</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074" y="770709"/>
            <a:ext cx="4870269" cy="4895000"/>
          </a:xfrm>
          <a:prstGeom prst="rect">
            <a:avLst/>
          </a:prstGeom>
        </p:spPr>
      </p:pic>
      <p:sp>
        <p:nvSpPr>
          <p:cNvPr id="5" name="Rectangle 4"/>
          <p:cNvSpPr/>
          <p:nvPr/>
        </p:nvSpPr>
        <p:spPr>
          <a:xfrm>
            <a:off x="5573487" y="2064047"/>
            <a:ext cx="5778136" cy="3139321"/>
          </a:xfrm>
          <a:prstGeom prst="rect">
            <a:avLst/>
          </a:prstGeom>
        </p:spPr>
        <p:txBody>
          <a:bodyPr wrap="square">
            <a:spAutoFit/>
          </a:bodyPr>
          <a:lstStyle/>
          <a:p>
            <a:pPr algn="r" rtl="1"/>
            <a:r>
              <a:rPr lang="fa-IR" dirty="0">
                <a:cs typeface="B Nazanin" panose="00000400000000000000" pitchFamily="2" charset="-78"/>
              </a:rPr>
              <a:t>به اطلاع کلیه کارکنان محترم می‌رساند که در راستای ارتقاء مهارت‌ها و آگاهی‌های خانوادگی و فرهنگی، دو برنامه آموزشی و همایش برگزار می‌شود</a:t>
            </a:r>
            <a:r>
              <a:rPr lang="fa-IR" dirty="0" smtClean="0">
                <a:cs typeface="B Nazanin" panose="00000400000000000000" pitchFamily="2" charset="-78"/>
              </a:rPr>
              <a:t>:</a:t>
            </a:r>
          </a:p>
          <a:p>
            <a:pPr algn="r" rtl="1"/>
            <a:r>
              <a:rPr lang="fa-IR" dirty="0">
                <a:cs typeface="B Nazanin" panose="00000400000000000000" pitchFamily="2" charset="-78"/>
              </a:rPr>
              <a:t>کارگاه آموزشی "</a:t>
            </a:r>
            <a:r>
              <a:rPr lang="fa-IR" b="1" dirty="0">
                <a:cs typeface="B Nazanin" panose="00000400000000000000" pitchFamily="2" charset="-78"/>
              </a:rPr>
              <a:t>معنا و راهکار خانواده موفق</a:t>
            </a:r>
            <a:r>
              <a:rPr lang="fa-IR" dirty="0" smtClean="0">
                <a:cs typeface="B Nazanin" panose="00000400000000000000" pitchFamily="2" charset="-78"/>
              </a:rPr>
              <a:t>"</a:t>
            </a:r>
          </a:p>
          <a:p>
            <a:pPr algn="r" rtl="1"/>
            <a:r>
              <a:rPr lang="fa-IR" dirty="0" smtClean="0">
                <a:cs typeface="B Nazanin" panose="00000400000000000000" pitchFamily="2" charset="-78"/>
              </a:rPr>
              <a:t> </a:t>
            </a:r>
            <a:r>
              <a:rPr lang="fa-IR" b="1" dirty="0">
                <a:cs typeface="B Nazanin" panose="00000400000000000000" pitchFamily="2" charset="-78"/>
              </a:rPr>
              <a:t>تاریخ</a:t>
            </a:r>
            <a:r>
              <a:rPr lang="fa-IR" dirty="0">
                <a:cs typeface="B Nazanin" panose="00000400000000000000" pitchFamily="2" charset="-78"/>
              </a:rPr>
              <a:t>: یکشنبه 21 اردیبهشت </a:t>
            </a:r>
            <a:endParaRPr lang="fa-IR" dirty="0" smtClean="0">
              <a:cs typeface="B Nazanin" panose="00000400000000000000" pitchFamily="2" charset="-78"/>
            </a:endParaRPr>
          </a:p>
          <a:p>
            <a:pPr algn="r" rtl="1"/>
            <a:r>
              <a:rPr lang="fa-IR" b="1" dirty="0" smtClean="0">
                <a:cs typeface="B Nazanin" panose="00000400000000000000" pitchFamily="2" charset="-78"/>
              </a:rPr>
              <a:t>زمان</a:t>
            </a:r>
            <a:r>
              <a:rPr lang="fa-IR" dirty="0">
                <a:cs typeface="B Nazanin" panose="00000400000000000000" pitchFamily="2" charset="-78"/>
              </a:rPr>
              <a:t>: از ساعت 9 صبح </a:t>
            </a:r>
            <a:endParaRPr lang="fa-IR" dirty="0" smtClean="0">
              <a:cs typeface="B Nazanin" panose="00000400000000000000" pitchFamily="2" charset="-78"/>
            </a:endParaRPr>
          </a:p>
          <a:p>
            <a:pPr algn="r" rtl="1"/>
            <a:r>
              <a:rPr lang="fa-IR" b="1" dirty="0" smtClean="0">
                <a:cs typeface="B Nazanin" panose="00000400000000000000" pitchFamily="2" charset="-78"/>
              </a:rPr>
              <a:t>مکان</a:t>
            </a:r>
            <a:r>
              <a:rPr lang="fa-IR" dirty="0">
                <a:cs typeface="B Nazanin" panose="00000400000000000000" pitchFamily="2" charset="-78"/>
              </a:rPr>
              <a:t>: سالن کوثر امتیاز: 6 ساعت ضمن خدمت </a:t>
            </a:r>
            <a:endParaRPr lang="fa-IR" dirty="0" smtClean="0">
              <a:cs typeface="B Nazanin" panose="00000400000000000000" pitchFamily="2" charset="-78"/>
            </a:endParaRPr>
          </a:p>
          <a:p>
            <a:pPr algn="r" rtl="1"/>
            <a:r>
              <a:rPr lang="fa-IR" dirty="0">
                <a:cs typeface="B Nazanin" panose="00000400000000000000" pitchFamily="2" charset="-78"/>
              </a:rPr>
              <a:t>همایش تبیینی فرهنگ‌سازی "</a:t>
            </a:r>
            <a:r>
              <a:rPr lang="fa-IR" b="1" dirty="0">
                <a:cs typeface="B Nazanin" panose="00000400000000000000" pitchFamily="2" charset="-78"/>
              </a:rPr>
              <a:t>زیبا و سالم بمان</a:t>
            </a:r>
            <a:r>
              <a:rPr lang="fa-IR" dirty="0">
                <a:cs typeface="B Nazanin" panose="00000400000000000000" pitchFamily="2" charset="-78"/>
              </a:rPr>
              <a:t>" </a:t>
            </a:r>
            <a:endParaRPr lang="fa-IR" dirty="0" smtClean="0">
              <a:cs typeface="B Nazanin" panose="00000400000000000000" pitchFamily="2" charset="-78"/>
            </a:endParaRPr>
          </a:p>
          <a:p>
            <a:pPr algn="r" rtl="1"/>
            <a:r>
              <a:rPr lang="fa-IR" b="1" dirty="0" smtClean="0">
                <a:cs typeface="B Nazanin" panose="00000400000000000000" pitchFamily="2" charset="-78"/>
              </a:rPr>
              <a:t>تاریخ</a:t>
            </a:r>
            <a:r>
              <a:rPr lang="fa-IR" b="1" dirty="0">
                <a:cs typeface="B Nazanin" panose="00000400000000000000" pitchFamily="2" charset="-78"/>
              </a:rPr>
              <a:t>:</a:t>
            </a:r>
            <a:r>
              <a:rPr lang="fa-IR" dirty="0">
                <a:cs typeface="B Nazanin" panose="00000400000000000000" pitchFamily="2" charset="-78"/>
              </a:rPr>
              <a:t> دوشنبه 22 اردیبهشت </a:t>
            </a:r>
            <a:endParaRPr lang="fa-IR" dirty="0" smtClean="0">
              <a:cs typeface="B Nazanin" panose="00000400000000000000" pitchFamily="2" charset="-78"/>
            </a:endParaRPr>
          </a:p>
          <a:p>
            <a:pPr algn="r" rtl="1"/>
            <a:r>
              <a:rPr lang="fa-IR" b="1" dirty="0" smtClean="0">
                <a:cs typeface="B Nazanin" panose="00000400000000000000" pitchFamily="2" charset="-78"/>
              </a:rPr>
              <a:t>زمان</a:t>
            </a:r>
            <a:r>
              <a:rPr lang="fa-IR" dirty="0">
                <a:cs typeface="B Nazanin" panose="00000400000000000000" pitchFamily="2" charset="-78"/>
              </a:rPr>
              <a:t>: از ساعت 9 </a:t>
            </a:r>
            <a:r>
              <a:rPr lang="fa-IR" dirty="0" smtClean="0">
                <a:cs typeface="B Nazanin" panose="00000400000000000000" pitchFamily="2" charset="-78"/>
              </a:rPr>
              <a:t>صبح</a:t>
            </a:r>
          </a:p>
          <a:p>
            <a:pPr algn="r" rtl="1"/>
            <a:r>
              <a:rPr lang="fa-IR" dirty="0" smtClean="0">
                <a:cs typeface="B Nazanin" panose="00000400000000000000" pitchFamily="2" charset="-78"/>
              </a:rPr>
              <a:t> </a:t>
            </a:r>
            <a:r>
              <a:rPr lang="fa-IR" b="1" dirty="0">
                <a:cs typeface="B Nazanin" panose="00000400000000000000" pitchFamily="2" charset="-78"/>
              </a:rPr>
              <a:t>مکان</a:t>
            </a:r>
            <a:r>
              <a:rPr lang="fa-IR" dirty="0">
                <a:cs typeface="B Nazanin" panose="00000400000000000000" pitchFamily="2" charset="-78"/>
              </a:rPr>
              <a:t>: سالن نور خانه فرهنگ پردیس دانشگاه امتیاز: 6 ساعت ضمن خدمت </a:t>
            </a:r>
            <a:endParaRPr lang="fa-IR"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3493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2684" y="770708"/>
            <a:ext cx="4600303" cy="5251269"/>
          </a:xfrm>
          <a:prstGeom prst="rect">
            <a:avLst/>
          </a:prstGeom>
        </p:spPr>
      </p:pic>
      <p:sp>
        <p:nvSpPr>
          <p:cNvPr id="4" name="TextBox 3"/>
          <p:cNvSpPr txBox="1"/>
          <p:nvPr/>
        </p:nvSpPr>
        <p:spPr>
          <a:xfrm>
            <a:off x="1399902" y="770708"/>
            <a:ext cx="4689565" cy="923330"/>
          </a:xfrm>
          <a:prstGeom prst="rect">
            <a:avLst/>
          </a:prstGeom>
          <a:noFill/>
        </p:spPr>
        <p:txBody>
          <a:bodyPr wrap="square" rtlCol="0">
            <a:spAutoFit/>
          </a:bodyPr>
          <a:lstStyle/>
          <a:p>
            <a:pPr algn="ctr" rtl="1"/>
            <a:r>
              <a:rPr lang="fa-IR" b="1" dirty="0" smtClean="0"/>
              <a:t>کارگاه </a:t>
            </a:r>
            <a:r>
              <a:rPr lang="fa-IR" b="1" dirty="0"/>
              <a:t>آموزشی با عنوان «معنا و راهکارهای خانواده موفق» در سالن کوثر دانشگاه علوم پزشکی هرمزگان برگزار شد. </a:t>
            </a:r>
            <a:endParaRPr lang="en-US" b="1" dirty="0"/>
          </a:p>
        </p:txBody>
      </p:sp>
      <p:sp>
        <p:nvSpPr>
          <p:cNvPr id="5" name="Rectangle 4"/>
          <p:cNvSpPr/>
          <p:nvPr/>
        </p:nvSpPr>
        <p:spPr>
          <a:xfrm>
            <a:off x="696684" y="1942233"/>
            <a:ext cx="6096000" cy="3693319"/>
          </a:xfrm>
          <a:prstGeom prst="rect">
            <a:avLst/>
          </a:prstGeom>
        </p:spPr>
        <p:txBody>
          <a:bodyPr>
            <a:spAutoFit/>
          </a:bodyPr>
          <a:lstStyle/>
          <a:p>
            <a:pPr algn="r" rtl="1"/>
            <a:r>
              <a:rPr lang="fa-IR" dirty="0">
                <a:cs typeface="B Nazanin" panose="00000400000000000000" pitchFamily="2" charset="-78"/>
              </a:rPr>
              <a:t>این کارگاه با حضور حجت‌الاسلام والمسلمین یاسر ماهری قمی، پژوهشگر حوزه زن و خانواده، و با هدف ارتقاء آگاهی کارکنان و مدیران دانشگاه در زمینه تحکیم بنیان خانواده برگزار گردید</a:t>
            </a:r>
            <a:r>
              <a:rPr lang="fa-IR" dirty="0" smtClean="0">
                <a:cs typeface="B Nazanin" panose="00000400000000000000" pitchFamily="2" charset="-78"/>
              </a:rPr>
              <a:t>.</a:t>
            </a:r>
          </a:p>
          <a:p>
            <a:pPr algn="r" rtl="1"/>
            <a:r>
              <a:rPr lang="fa-IR" dirty="0">
                <a:cs typeface="B Nazanin" panose="00000400000000000000" pitchFamily="2" charset="-78"/>
              </a:rPr>
              <a:t> در این برنامه که با استقبال گسترده کارکنان همراه بود، موضوعاتی همچون تضادهای رفتاری بین زن و مرد، راهکارهای دستیابی به آرامش پایدار در زندگی مشترک، کاهش خودمحوری در روابط خانوادگی و سایر راهکارهای عملی برای تقویت بنیان خانواده مورد بحث و بررسی قرار گرفت. </a:t>
            </a:r>
            <a:endParaRPr lang="fa-IR" dirty="0" smtClean="0">
              <a:cs typeface="B Nazanin" panose="00000400000000000000" pitchFamily="2" charset="-78"/>
            </a:endParaRPr>
          </a:p>
          <a:p>
            <a:pPr algn="r" rtl="1"/>
            <a:r>
              <a:rPr lang="fa-IR" dirty="0">
                <a:cs typeface="B Nazanin" panose="00000400000000000000" pitchFamily="2" charset="-78"/>
              </a:rPr>
              <a:t>این کارگاه به عنوان بخشی از برنامه‌های آموزش ضمن خدمت کارکنان دانشگاه برگزار شد و شرکت‌کنندگان از مباحث مطرح‌شده استقبال </a:t>
            </a:r>
            <a:r>
              <a:rPr lang="fa-IR" dirty="0" smtClean="0">
                <a:cs typeface="B Nazanin" panose="00000400000000000000" pitchFamily="2" charset="-78"/>
              </a:rPr>
              <a:t>کردند.</a:t>
            </a:r>
          </a:p>
          <a:p>
            <a:pPr algn="r" rtl="1"/>
            <a:r>
              <a:rPr lang="fa-IR" dirty="0">
                <a:cs typeface="B Nazanin" panose="00000400000000000000" pitchFamily="2" charset="-78"/>
              </a:rPr>
              <a:t>رگزاری چنین کارگاه‌هایی نقش مؤثری در ارتقاء سطح آگاهی و بهبود روابط خانوادگی کارکنان دارد و می‌تواند به تقویت بنیان خانواده در جامعه کمک کند</a:t>
            </a:r>
            <a:r>
              <a:rPr lang="fa-IR" dirty="0" smtClean="0">
                <a:cs typeface="B Nazanin" panose="00000400000000000000" pitchFamily="2" charset="-78"/>
              </a:rPr>
              <a:t>.</a:t>
            </a:r>
          </a:p>
          <a:p>
            <a:pPr algn="r" rtl="1"/>
            <a:r>
              <a:rPr lang="fa-IR" dirty="0">
                <a:cs typeface="B Nazanin" panose="00000400000000000000" pitchFamily="2" charset="-78"/>
              </a:rPr>
              <a:t>این کارگاه با همکاری مشترک مدیریت فرهنگی دانشگاه، بسیج دانشجویی، واحد آموزش ضمن خدمت کارکنان برگزار شد</a:t>
            </a:r>
            <a:r>
              <a:rPr lang="fa-IR" dirty="0"/>
              <a:t>.</a:t>
            </a:r>
            <a:endParaRPr lang="en-US" dirty="0"/>
          </a:p>
        </p:txBody>
      </p:sp>
    </p:spTree>
    <p:extLst>
      <p:ext uri="{BB962C8B-B14F-4D97-AF65-F5344CB8AC3E}">
        <p14:creationId xmlns:p14="http://schemas.microsoft.com/office/powerpoint/2010/main" val="27674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57" y="672458"/>
            <a:ext cx="5634445" cy="5427896"/>
          </a:xfrm>
          <a:prstGeom prst="rect">
            <a:avLst/>
          </a:prstGeom>
        </p:spPr>
      </p:pic>
      <p:sp>
        <p:nvSpPr>
          <p:cNvPr id="4" name="Rectangle 3"/>
          <p:cNvSpPr/>
          <p:nvPr/>
        </p:nvSpPr>
        <p:spPr>
          <a:xfrm>
            <a:off x="2076995" y="615171"/>
            <a:ext cx="2129246" cy="646331"/>
          </a:xfrm>
          <a:prstGeom prst="rect">
            <a:avLst/>
          </a:prstGeom>
        </p:spPr>
        <p:txBody>
          <a:bodyPr wrap="square">
            <a:spAutoFit/>
          </a:bodyPr>
          <a:lstStyle/>
          <a:p>
            <a:r>
              <a:rPr lang="fa-IR" dirty="0"/>
              <a:t>همایش تبیینی </a:t>
            </a:r>
            <a:r>
              <a:rPr lang="fa-IR" dirty="0" smtClean="0"/>
              <a:t>فرهنگسازی</a:t>
            </a:r>
          </a:p>
          <a:p>
            <a:pPr algn="r" rtl="1"/>
            <a:r>
              <a:rPr lang="fa-IR" dirty="0" smtClean="0"/>
              <a:t>       زیبا </a:t>
            </a:r>
            <a:r>
              <a:rPr lang="fa-IR" dirty="0"/>
              <a:t>و سالم </a:t>
            </a:r>
            <a:r>
              <a:rPr lang="fa-IR" dirty="0" smtClean="0"/>
              <a:t>بمان</a:t>
            </a:r>
          </a:p>
        </p:txBody>
      </p:sp>
      <p:sp>
        <p:nvSpPr>
          <p:cNvPr id="5" name="Rectangle 4"/>
          <p:cNvSpPr/>
          <p:nvPr/>
        </p:nvSpPr>
        <p:spPr>
          <a:xfrm>
            <a:off x="901337" y="1274565"/>
            <a:ext cx="4591595" cy="4555093"/>
          </a:xfrm>
          <a:prstGeom prst="rect">
            <a:avLst/>
          </a:prstGeom>
        </p:spPr>
        <p:txBody>
          <a:bodyPr wrap="square">
            <a:spAutoFit/>
          </a:bodyPr>
          <a:lstStyle/>
          <a:p>
            <a:pPr algn="r" rtl="1"/>
            <a:r>
              <a:rPr lang="fa-IR" dirty="0"/>
              <a:t>با حضور اساتیدبرجسته کشوری </a:t>
            </a:r>
            <a:r>
              <a:rPr lang="fa-IR" dirty="0" smtClean="0"/>
              <a:t>:</a:t>
            </a:r>
          </a:p>
          <a:p>
            <a:pPr algn="r" rtl="1"/>
            <a:r>
              <a:rPr lang="fa-IR" sz="1600" b="1" dirty="0"/>
              <a:t>خانم دکتر کرمستجی دکتری میکروبیولوژی و عضو هیئت علمی دانشگاه علوم پزشکی </a:t>
            </a:r>
            <a:r>
              <a:rPr lang="fa-IR" sz="1600" b="1" dirty="0" smtClean="0"/>
              <a:t>بندرعباس</a:t>
            </a:r>
          </a:p>
          <a:p>
            <a:pPr algn="r" rtl="1"/>
            <a:endParaRPr lang="fa-IR" sz="1600" dirty="0" smtClean="0"/>
          </a:p>
          <a:p>
            <a:pPr algn="r" rtl="1"/>
            <a:r>
              <a:rPr lang="fa-IR" sz="1600" b="1" dirty="0" smtClean="0"/>
              <a:t>سرکار </a:t>
            </a:r>
            <a:r>
              <a:rPr lang="fa-IR" sz="1600" b="1" dirty="0"/>
              <a:t>خانم روایتی نویسنده ی کتاب« آرایش و زینت» کارشناس مسائل شرعی مرکز ملی پاسخگویی دینی و حرم </a:t>
            </a:r>
            <a:r>
              <a:rPr lang="fa-IR" sz="1600" b="1" dirty="0" smtClean="0"/>
              <a:t>رضوی</a:t>
            </a:r>
          </a:p>
          <a:p>
            <a:pPr algn="r" rtl="1"/>
            <a:r>
              <a:rPr lang="fa-IR" sz="1600" b="1" dirty="0" smtClean="0"/>
              <a:t> </a:t>
            </a:r>
          </a:p>
          <a:p>
            <a:pPr algn="r" rtl="1"/>
            <a:r>
              <a:rPr lang="fa-IR" sz="1600" b="1" dirty="0"/>
              <a:t>خانم دکتر حاجی حسینی دبیر علمی اندیشکده ی زنان و خانواده دکترای تخصصی فقه و </a:t>
            </a:r>
            <a:r>
              <a:rPr lang="fa-IR" sz="1600" b="1" dirty="0" smtClean="0"/>
              <a:t>حقوق</a:t>
            </a:r>
          </a:p>
          <a:p>
            <a:pPr algn="r" rtl="1"/>
            <a:endParaRPr lang="fa-IR" sz="1600" dirty="0" smtClean="0"/>
          </a:p>
          <a:p>
            <a:pPr algn="r" rtl="1"/>
            <a:r>
              <a:rPr lang="fa-IR" sz="1600" dirty="0"/>
              <a:t>تاریخ: ۲۲ اردیبهشت </a:t>
            </a:r>
            <a:r>
              <a:rPr lang="fa-IR" sz="1600" dirty="0" smtClean="0"/>
              <a:t>۱۴۰۴</a:t>
            </a:r>
          </a:p>
          <a:p>
            <a:pPr algn="r" rtl="1"/>
            <a:r>
              <a:rPr lang="fa-IR" sz="1600" dirty="0"/>
              <a:t>ساعت: ۹ </a:t>
            </a:r>
            <a:r>
              <a:rPr lang="fa-IR" sz="1600" dirty="0" smtClean="0"/>
              <a:t>صبح</a:t>
            </a:r>
          </a:p>
          <a:p>
            <a:pPr algn="r" rtl="1"/>
            <a:r>
              <a:rPr lang="fa-IR" sz="1600" dirty="0"/>
              <a:t>مکان: ابتدای بلوار امام حسین(ع)، پردیس دانشگاه علوم پزشکی، خانه فرهنگ، سالن اجتماعات </a:t>
            </a:r>
            <a:r>
              <a:rPr lang="fa-IR" sz="1600" dirty="0" smtClean="0"/>
              <a:t>نور</a:t>
            </a:r>
          </a:p>
          <a:p>
            <a:pPr algn="r" rtl="1"/>
            <a:r>
              <a:rPr lang="fa-IR" sz="1600" dirty="0"/>
              <a:t>۶ ساعت امتیاز آموزش ضمن </a:t>
            </a:r>
            <a:r>
              <a:rPr lang="fa-IR" sz="1600" dirty="0" smtClean="0"/>
              <a:t>خدمت در </a:t>
            </a:r>
            <a:r>
              <a:rPr lang="fa-IR" sz="1600" dirty="0"/>
              <a:t>این همایش، شما می‌توانید از تجربیات و دانش کارشناسان و اساتید کشوری بهره‌مند شوید و سوالات خود را مطرح کنید. بیایید با هم به سلامت و زیبایی پایدار بپردازیم!</a:t>
            </a:r>
            <a:endParaRPr lang="en-US" sz="1600" dirty="0"/>
          </a:p>
        </p:txBody>
      </p:sp>
    </p:spTree>
    <p:extLst>
      <p:ext uri="{BB962C8B-B14F-4D97-AF65-F5344CB8AC3E}">
        <p14:creationId xmlns:p14="http://schemas.microsoft.com/office/powerpoint/2010/main" val="242909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612" y="713431"/>
            <a:ext cx="5593427" cy="5486400"/>
          </a:xfrm>
          <a:prstGeom prst="rect">
            <a:avLst/>
          </a:prstGeom>
        </p:spPr>
      </p:pic>
      <p:sp>
        <p:nvSpPr>
          <p:cNvPr id="3" name="Rectangle 2"/>
          <p:cNvSpPr/>
          <p:nvPr/>
        </p:nvSpPr>
        <p:spPr>
          <a:xfrm>
            <a:off x="-531223" y="1194005"/>
            <a:ext cx="6096000" cy="707886"/>
          </a:xfrm>
          <a:prstGeom prst="rect">
            <a:avLst/>
          </a:prstGeom>
        </p:spPr>
        <p:txBody>
          <a:bodyPr>
            <a:spAutoFit/>
          </a:bodyPr>
          <a:lstStyle/>
          <a:p>
            <a:pPr algn="r" rtl="1"/>
            <a:r>
              <a:rPr lang="fa-IR" sz="2000" b="1" dirty="0" smtClean="0"/>
              <a:t>به همت مدیریت فرهنگی دانشگاه علوم پزشکی هرمزگان: </a:t>
            </a:r>
          </a:p>
          <a:p>
            <a:pPr algn="r" rtl="1"/>
            <a:r>
              <a:rPr lang="fa-IR" sz="2000" b="1" dirty="0" smtClean="0"/>
              <a:t>همایش «زیبا و سالم بمان» برگزار شد.</a:t>
            </a:r>
            <a:endParaRPr lang="en-US" sz="2000" b="1" dirty="0"/>
          </a:p>
        </p:txBody>
      </p:sp>
      <p:sp>
        <p:nvSpPr>
          <p:cNvPr id="4" name="Rectangle 3"/>
          <p:cNvSpPr/>
          <p:nvPr/>
        </p:nvSpPr>
        <p:spPr>
          <a:xfrm>
            <a:off x="783771" y="2625634"/>
            <a:ext cx="4991841" cy="830997"/>
          </a:xfrm>
          <a:prstGeom prst="rect">
            <a:avLst/>
          </a:prstGeom>
        </p:spPr>
        <p:txBody>
          <a:bodyPr wrap="square">
            <a:spAutoFit/>
          </a:bodyPr>
          <a:lstStyle/>
          <a:p>
            <a:pPr algn="r" rtl="1"/>
            <a:r>
              <a:rPr lang="fa-IR" sz="1600" dirty="0" smtClean="0"/>
              <a:t>همایش تبیینی و فرهنگ سازی «زیبا و سالم بمان» با حضور پرشور دانشجویان، اساتید و کارکنان دانشگاه علوم پزشکی هرمزگان در سالن اجتماعات نور خانه فرهنگ پردیس برگزار شد.</a:t>
            </a:r>
            <a:endParaRPr lang="en-US" sz="1600" dirty="0"/>
          </a:p>
        </p:txBody>
      </p:sp>
    </p:spTree>
    <p:extLst>
      <p:ext uri="{BB962C8B-B14F-4D97-AF65-F5344CB8AC3E}">
        <p14:creationId xmlns:p14="http://schemas.microsoft.com/office/powerpoint/2010/main" val="370781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213" y="718904"/>
            <a:ext cx="5922077" cy="5171739"/>
          </a:xfrm>
          <a:prstGeom prst="rect">
            <a:avLst/>
          </a:prstGeom>
        </p:spPr>
      </p:pic>
      <p:sp>
        <p:nvSpPr>
          <p:cNvPr id="3" name="Rectangle 2"/>
          <p:cNvSpPr/>
          <p:nvPr/>
        </p:nvSpPr>
        <p:spPr>
          <a:xfrm>
            <a:off x="-461556" y="718904"/>
            <a:ext cx="6096000" cy="369332"/>
          </a:xfrm>
          <a:prstGeom prst="rect">
            <a:avLst/>
          </a:prstGeom>
        </p:spPr>
        <p:txBody>
          <a:bodyPr>
            <a:spAutoFit/>
          </a:bodyPr>
          <a:lstStyle/>
          <a:p>
            <a:pPr algn="r" rtl="1"/>
            <a:r>
              <a:rPr lang="fa-IR" b="1" dirty="0" smtClean="0"/>
              <a:t>همایش تبیینی فرهنگ سازی "زیبا.و سالم بمان" در خانه فرهنگ</a:t>
            </a:r>
            <a:endParaRPr lang="en-US" b="1" dirty="0"/>
          </a:p>
        </p:txBody>
      </p:sp>
      <p:sp>
        <p:nvSpPr>
          <p:cNvPr id="4" name="Rectangle 3"/>
          <p:cNvSpPr/>
          <p:nvPr/>
        </p:nvSpPr>
        <p:spPr>
          <a:xfrm>
            <a:off x="3028665" y="2156266"/>
            <a:ext cx="2470548" cy="338554"/>
          </a:xfrm>
          <a:prstGeom prst="rect">
            <a:avLst/>
          </a:prstGeom>
        </p:spPr>
        <p:txBody>
          <a:bodyPr wrap="none">
            <a:spAutoFit/>
          </a:bodyPr>
          <a:lstStyle/>
          <a:p>
            <a:r>
              <a:rPr lang="fa-IR" sz="1600" dirty="0" smtClean="0"/>
              <a:t>با حضور ۳ استاد برجسته کشوری</a:t>
            </a:r>
            <a:endParaRPr lang="en-US" sz="1600" dirty="0"/>
          </a:p>
        </p:txBody>
      </p:sp>
      <p:sp>
        <p:nvSpPr>
          <p:cNvPr id="5" name="Rectangle 4"/>
          <p:cNvSpPr/>
          <p:nvPr/>
        </p:nvSpPr>
        <p:spPr>
          <a:xfrm>
            <a:off x="1863386" y="2612275"/>
            <a:ext cx="3635827" cy="1384995"/>
          </a:xfrm>
          <a:prstGeom prst="rect">
            <a:avLst/>
          </a:prstGeom>
        </p:spPr>
        <p:txBody>
          <a:bodyPr wrap="square">
            <a:spAutoFit/>
          </a:bodyPr>
          <a:lstStyle/>
          <a:p>
            <a:pPr algn="r" rtl="1"/>
            <a:r>
              <a:rPr lang="fa-IR" sz="1600" dirty="0" smtClean="0"/>
              <a:t>برپایی نمایشگاه کتاب و محصولات فرهنگی</a:t>
            </a:r>
          </a:p>
          <a:p>
            <a:pPr algn="r" rtl="1"/>
            <a:r>
              <a:rPr lang="fa-IR" sz="1600" dirty="0" smtClean="0"/>
              <a:t>حضور کارکنان معاونت های بهداشتی، تحقیقات، فرهنگی دانشجویی، کارکنان بیمارستان شهیدمحمدی و سایر کارکنان در این همایش چشمگیر است</a:t>
            </a:r>
            <a:r>
              <a:rPr lang="fa-IR" dirty="0" smtClean="0"/>
              <a:t>.</a:t>
            </a:r>
          </a:p>
          <a:p>
            <a:pPr algn="r" rtl="1"/>
            <a:endParaRPr lang="en-US" dirty="0"/>
          </a:p>
        </p:txBody>
      </p:sp>
    </p:spTree>
    <p:extLst>
      <p:ext uri="{BB962C8B-B14F-4D97-AF65-F5344CB8AC3E}">
        <p14:creationId xmlns:p14="http://schemas.microsoft.com/office/powerpoint/2010/main" val="14004028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533</TotalTime>
  <Words>1908</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 Nazanin</vt:lpstr>
      <vt:lpstr>Garamond</vt:lpstr>
      <vt:lpstr>RTNassim</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rhghosha</dc:creator>
  <cp:lastModifiedBy>farhanghi1</cp:lastModifiedBy>
  <cp:revision>55</cp:revision>
  <dcterms:created xsi:type="dcterms:W3CDTF">2025-06-01T04:07:47Z</dcterms:created>
  <dcterms:modified xsi:type="dcterms:W3CDTF">2025-11-01T10:37:27Z</dcterms:modified>
</cp:coreProperties>
</file>